
<file path=[Content_Types].xml><?xml version="1.0" encoding="utf-8"?>
<Types xmlns="http://schemas.openxmlformats.org/package/2006/content-types">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8" r:id="rId1"/>
  </p:sldMasterIdLst>
  <p:notesMasterIdLst>
    <p:notesMasterId r:id="rId13"/>
  </p:notesMasterIdLst>
  <p:sldIdLst>
    <p:sldId id="256" r:id="rId2"/>
    <p:sldId id="258" r:id="rId3"/>
    <p:sldId id="259" r:id="rId4"/>
    <p:sldId id="264" r:id="rId5"/>
    <p:sldId id="265" r:id="rId6"/>
    <p:sldId id="267" r:id="rId7"/>
    <p:sldId id="270" r:id="rId8"/>
    <p:sldId id="269" r:id="rId9"/>
    <p:sldId id="268" r:id="rId10"/>
    <p:sldId id="271" r:id="rId11"/>
    <p:sldId id="272"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294B"/>
    <a:srgbClr val="E84A27"/>
    <a:srgbClr val="131F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02" autoAdjust="0"/>
    <p:restoredTop sz="78378" autoAdjust="0"/>
  </p:normalViewPr>
  <p:slideViewPr>
    <p:cSldViewPr snapToGrid="0" snapToObjects="1">
      <p:cViewPr varScale="1">
        <p:scale>
          <a:sx n="86" d="100"/>
          <a:sy n="86" d="100"/>
        </p:scale>
        <p:origin x="1530" y="78"/>
      </p:cViewPr>
      <p:guideLst>
        <p:guide orient="horz" pos="2160"/>
        <p:guide pos="3840"/>
      </p:guideLst>
    </p:cSldViewPr>
  </p:slideViewPr>
  <p:notesTextViewPr>
    <p:cViewPr>
      <p:scale>
        <a:sx n="100" d="100"/>
        <a:sy n="100" d="100"/>
      </p:scale>
      <p:origin x="0" y="0"/>
    </p:cViewPr>
  </p:notesTextViewPr>
  <p:notesViewPr>
    <p:cSldViewPr snapToGrid="0" snapToObjects="1">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052D31-3705-4309-8A22-080FE25B5200}" type="datetimeFigureOut">
              <a:rPr lang="en-US" smtClean="0"/>
              <a:t>5/11/2020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D05A92-7C09-4FB1-9120-CDB19DD4F229}" type="slidenum">
              <a:rPr lang="en-US" smtClean="0"/>
              <a:t>‹#›</a:t>
            </a:fld>
            <a:endParaRPr lang="en-US"/>
          </a:p>
        </p:txBody>
      </p:sp>
    </p:spTree>
    <p:extLst>
      <p:ext uri="{BB962C8B-B14F-4D97-AF65-F5344CB8AC3E}">
        <p14:creationId xmlns:p14="http://schemas.microsoft.com/office/powerpoint/2010/main" val="27815239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Leo Song, and I will be talking about performance comparison of three controllers for inverted pendulum system with actuator dynamics and constraints</a:t>
            </a:r>
          </a:p>
        </p:txBody>
      </p:sp>
      <p:sp>
        <p:nvSpPr>
          <p:cNvPr id="4" name="Slide Number Placeholder 3"/>
          <p:cNvSpPr>
            <a:spLocks noGrp="1"/>
          </p:cNvSpPr>
          <p:nvPr>
            <p:ph type="sldNum" sz="quarter" idx="5"/>
          </p:nvPr>
        </p:nvSpPr>
        <p:spPr/>
        <p:txBody>
          <a:bodyPr/>
          <a:lstStyle/>
          <a:p>
            <a:fld id="{DCD05A92-7C09-4FB1-9120-CDB19DD4F229}" type="slidenum">
              <a:rPr lang="en-US" smtClean="0"/>
              <a:t>1</a:t>
            </a:fld>
            <a:endParaRPr lang="en-US"/>
          </a:p>
        </p:txBody>
      </p:sp>
    </p:spTree>
    <p:extLst>
      <p:ext uri="{BB962C8B-B14F-4D97-AF65-F5344CB8AC3E}">
        <p14:creationId xmlns:p14="http://schemas.microsoft.com/office/powerpoint/2010/main" val="2676218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study goal is to design and analyze three controllers on a virtual inverted pendulum on cart system </a:t>
            </a:r>
            <a:r>
              <a:rPr lang="en-US" sz="1200" b="1" dirty="0"/>
              <a:t>with</a:t>
            </a:r>
            <a:r>
              <a:rPr lang="en-US" sz="1200" dirty="0"/>
              <a:t> realistic actuator dynamics &amp; constraints</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understand the performances of all types of controllers, we chose three different controllers: two classical controllers (LQR, PD) for linear time invariant systems (LTI) and one modern controller (MPC) for nonlinear time variant system.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CD05A92-7C09-4FB1-9120-CDB19DD4F229}" type="slidenum">
              <a:rPr lang="en-US" smtClean="0"/>
              <a:t>2</a:t>
            </a:fld>
            <a:endParaRPr lang="en-US"/>
          </a:p>
        </p:txBody>
      </p:sp>
    </p:spTree>
    <p:extLst>
      <p:ext uri="{BB962C8B-B14F-4D97-AF65-F5344CB8AC3E}">
        <p14:creationId xmlns:p14="http://schemas.microsoft.com/office/powerpoint/2010/main" val="819333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cart pole system was moved by a motor-belt-pulley system (Fig. 1). Inertia of the pole and frictional force was neglected.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nonlinear model was obtained through Euler-Lagrangian Formulation that includes the actuator dynamics and constraints.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state space linear model was obtained by linearizing the nonlinear model about the equilibrium point using </a:t>
                </a:r>
                <a:r>
                  <a:rPr lang="en-US" sz="1200" kern="1200" dirty="0" err="1">
                    <a:solidFill>
                      <a:schemeClr val="tx1"/>
                    </a:solidFill>
                    <a:effectLst/>
                    <a:latin typeface="+mn-lt"/>
                    <a:ea typeface="+mn-ea"/>
                    <a:cs typeface="+mn-cs"/>
                  </a:rPr>
                  <a:t>taylor</a:t>
                </a:r>
                <a:r>
                  <a:rPr lang="en-US" sz="1200" kern="1200" dirty="0">
                    <a:solidFill>
                      <a:schemeClr val="tx1"/>
                    </a:solidFill>
                    <a:effectLst/>
                    <a:latin typeface="+mn-lt"/>
                    <a:ea typeface="+mn-ea"/>
                    <a:cs typeface="+mn-cs"/>
                  </a:rPr>
                  <a:t> expansion.</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Actuation input had absolute limit of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36V</a:t>
                </a:r>
                <a:r>
                  <a:rPr lang="en-US" sz="1200" kern="1200" baseline="0" dirty="0">
                    <a:solidFill>
                      <a:schemeClr val="tx1"/>
                    </a:solidFill>
                    <a:effectLst/>
                    <a:latin typeface="+mn-lt"/>
                    <a:ea typeface="+mn-ea"/>
                    <a:cs typeface="+mn-cs"/>
                  </a:rPr>
                  <a:t> with </a:t>
                </a:r>
                <a:r>
                  <a:rPr lang="en-US" sz="1200" kern="1200" dirty="0">
                    <a:solidFill>
                      <a:schemeClr val="tx1"/>
                    </a:solidFill>
                    <a:effectLst/>
                    <a:latin typeface="+mn-lt"/>
                    <a:ea typeface="+mn-ea"/>
                    <a:cs typeface="+mn-cs"/>
                  </a:rPr>
                  <a:t>sof</a:t>
                </a:r>
                <a:r>
                  <a:rPr lang="en-US" sz="1200" kern="1200" baseline="0" dirty="0">
                    <a:solidFill>
                      <a:schemeClr val="tx1"/>
                    </a:solidFill>
                    <a:effectLst/>
                    <a:latin typeface="+mn-lt"/>
                    <a:ea typeface="+mn-ea"/>
                    <a:cs typeface="+mn-cs"/>
                  </a:rPr>
                  <a:t>t limit of</a:t>
                </a:r>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12V maximum of 1.5 seconds since a short burst of overvoltage is allowed in real systems. We used an existing commercial brushed DC for this</a:t>
                </a:r>
                <a:r>
                  <a:rPr lang="en-US" sz="1200" kern="1200" baseline="0" dirty="0">
                    <a:solidFill>
                      <a:schemeClr val="tx1"/>
                    </a:solidFill>
                    <a:effectLst/>
                    <a:latin typeface="+mn-lt"/>
                    <a:ea typeface="+mn-ea"/>
                    <a:cs typeface="+mn-cs"/>
                  </a:rPr>
                  <a:t> study.</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system consisted of a pendulum pivotable on a cart that moved horizontally due to a horizontal force, generated by a motor-belt-pulley system (Fig. 1). Inertia of the pole was neglected.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nonlinear model was obtained through Euler-Lagrangian Formulation that includes the actuator dynamics and constraints.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state space linear model was obtained by linearizing the nonlinear model about the equilibrium point using </a:t>
                </a:r>
                <a:r>
                  <a:rPr lang="en-US" sz="1200" kern="1200" dirty="0" err="1">
                    <a:solidFill>
                      <a:schemeClr val="tx1"/>
                    </a:solidFill>
                    <a:effectLst/>
                    <a:latin typeface="+mn-lt"/>
                    <a:ea typeface="+mn-ea"/>
                    <a:cs typeface="+mn-cs"/>
                  </a:rPr>
                  <a:t>taylor</a:t>
                </a:r>
                <a:r>
                  <a:rPr lang="en-US" sz="1200" kern="1200" dirty="0">
                    <a:solidFill>
                      <a:schemeClr val="tx1"/>
                    </a:solidFill>
                    <a:effectLst/>
                    <a:latin typeface="+mn-lt"/>
                    <a:ea typeface="+mn-ea"/>
                    <a:cs typeface="+mn-cs"/>
                  </a:rPr>
                  <a:t> expansion.</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Actuation input had absolute limit of </a:t>
                </a:r>
                <a:r>
                  <a:rPr lang="en-US" sz="1200" i="0" kern="1200">
                    <a:solidFill>
                      <a:schemeClr val="tx1"/>
                    </a:solidFill>
                    <a:effectLst/>
                    <a:latin typeface="+mn-lt"/>
                    <a:ea typeface="+mn-ea"/>
                    <a:cs typeface="+mn-cs"/>
                  </a:rPr>
                  <a:t>±</a:t>
                </a:r>
                <a:r>
                  <a:rPr lang="en-US" sz="1200" kern="1200" dirty="0">
                    <a:solidFill>
                      <a:schemeClr val="tx1"/>
                    </a:solidFill>
                    <a:effectLst/>
                    <a:latin typeface="+mn-lt"/>
                    <a:ea typeface="+mn-ea"/>
                    <a:cs typeface="+mn-cs"/>
                  </a:rPr>
                  <a:t>36V. Since a short burst of overvoltage is typically allowed in physical systems, actuation input had sof</a:t>
                </a:r>
                <a:r>
                  <a:rPr lang="en-US" sz="1200" kern="1200" baseline="0" dirty="0">
                    <a:solidFill>
                      <a:schemeClr val="tx1"/>
                    </a:solidFill>
                    <a:effectLst/>
                    <a:latin typeface="+mn-lt"/>
                    <a:ea typeface="+mn-ea"/>
                    <a:cs typeface="+mn-cs"/>
                  </a:rPr>
                  <a:t>t limit of</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a:t>
                </a:r>
                <a:r>
                  <a:rPr lang="en-US" sz="1200" kern="1200" dirty="0">
                    <a:solidFill>
                      <a:schemeClr val="tx1"/>
                    </a:solidFill>
                    <a:effectLst/>
                    <a:latin typeface="+mn-lt"/>
                    <a:ea typeface="+mn-ea"/>
                    <a:cs typeface="+mn-cs"/>
                  </a:rPr>
                  <a:t>12V for a maximum of 1.5 seconds. We used an existing commercial brushed DC for this</a:t>
                </a:r>
                <a:r>
                  <a:rPr lang="en-US" sz="1200" kern="1200" baseline="0" dirty="0">
                    <a:solidFill>
                      <a:schemeClr val="tx1"/>
                    </a:solidFill>
                    <a:effectLst/>
                    <a:latin typeface="+mn-lt"/>
                    <a:ea typeface="+mn-ea"/>
                    <a:cs typeface="+mn-cs"/>
                  </a:rPr>
                  <a:t> study.</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mc:Fallback>
      </mc:AlternateContent>
      <p:sp>
        <p:nvSpPr>
          <p:cNvPr id="4" name="Slide Number Placeholder 3"/>
          <p:cNvSpPr>
            <a:spLocks noGrp="1"/>
          </p:cNvSpPr>
          <p:nvPr>
            <p:ph type="sldNum" sz="quarter" idx="5"/>
          </p:nvPr>
        </p:nvSpPr>
        <p:spPr/>
        <p:txBody>
          <a:bodyPr/>
          <a:lstStyle/>
          <a:p>
            <a:fld id="{DCD05A92-7C09-4FB1-9120-CDB19DD4F229}" type="slidenum">
              <a:rPr lang="en-US" smtClean="0"/>
              <a:t>3</a:t>
            </a:fld>
            <a:endParaRPr lang="en-US"/>
          </a:p>
        </p:txBody>
      </p:sp>
    </p:spTree>
    <p:extLst>
      <p:ext uri="{BB962C8B-B14F-4D97-AF65-F5344CB8AC3E}">
        <p14:creationId xmlns:p14="http://schemas.microsoft.com/office/powerpoint/2010/main" val="2344999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MATLAB and Simulink</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were used for</a:t>
                </a:r>
                <a:r>
                  <a:rPr lang="en-US" sz="1200" kern="1200" baseline="0" dirty="0">
                    <a:solidFill>
                      <a:schemeClr val="tx1"/>
                    </a:solidFill>
                    <a:effectLst/>
                    <a:latin typeface="+mn-lt"/>
                    <a:ea typeface="+mn-ea"/>
                    <a:cs typeface="+mn-cs"/>
                  </a:rPr>
                  <a:t> simulation </a:t>
                </a:r>
                <a:r>
                  <a:rPr lang="en-US" sz="1200" kern="1200" dirty="0">
                    <a:solidFill>
                      <a:schemeClr val="tx1"/>
                    </a:solidFill>
                    <a:effectLst/>
                    <a:latin typeface="+mn-lt"/>
                    <a:ea typeface="+mn-ea"/>
                    <a:cs typeface="+mn-cs"/>
                  </a:rPr>
                  <a:t>for three trials : each trial using one of the controllers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starting from zero initial condition to reach </a:t>
                </a:r>
                <a14:m>
                  <m:oMath xmlns:m="http://schemas.openxmlformats.org/officeDocument/2006/math">
                    <m:r>
                      <a:rPr lang="en-US" sz="1200" b="0" i="1" kern="1200" smtClean="0">
                        <a:solidFill>
                          <a:schemeClr val="tx1"/>
                        </a:solidFill>
                        <a:effectLst/>
                        <a:latin typeface="Cambria Math" panose="02040503050406030204" pitchFamily="18" charset="0"/>
                        <a:ea typeface="+mn-ea"/>
                        <a:cs typeface="+mn-cs"/>
                      </a:rPr>
                      <m:t>𝑑𝑒𝑠𝑖𝑟𝑒𝑑</m:t>
                    </m:r>
                    <m:r>
                      <a:rPr lang="en-US" sz="1200" b="0" i="1" kern="1200" smtClean="0">
                        <a:solidFill>
                          <a:schemeClr val="tx1"/>
                        </a:solidFill>
                        <a:effectLst/>
                        <a:latin typeface="Cambria Math" panose="02040503050406030204" pitchFamily="18" charset="0"/>
                        <a:ea typeface="+mn-ea"/>
                        <a:cs typeface="+mn-cs"/>
                      </a:rPr>
                      <m:t> </m:t>
                    </m:r>
                    <m:r>
                      <a:rPr lang="en-US" sz="1200" b="0" i="1" kern="1200" smtClean="0">
                        <a:solidFill>
                          <a:schemeClr val="tx1"/>
                        </a:solidFill>
                        <a:effectLst/>
                        <a:latin typeface="Cambria Math" panose="02040503050406030204" pitchFamily="18" charset="0"/>
                        <a:ea typeface="+mn-ea"/>
                        <a:cs typeface="+mn-cs"/>
                      </a:rPr>
                      <m:t>𝑝𝑜𝑠𝑖𝑡𝑖𝑜𝑛</m:t>
                    </m:r>
                    <m:r>
                      <a:rPr lang="en-US" sz="1200" b="0" i="1" kern="1200" smtClean="0">
                        <a:solidFill>
                          <a:schemeClr val="tx1"/>
                        </a:solidFill>
                        <a:effectLst/>
                        <a:latin typeface="Cambria Math" panose="02040503050406030204" pitchFamily="18" charset="0"/>
                        <a:ea typeface="+mn-ea"/>
                        <a:cs typeface="+mn-cs"/>
                      </a:rPr>
                      <m:t> </m:t>
                    </m:r>
                    <m:r>
                      <a:rPr lang="en-US" sz="1200" b="0" i="1" kern="1200" smtClean="0">
                        <a:solidFill>
                          <a:schemeClr val="tx1"/>
                        </a:solidFill>
                        <a:effectLst/>
                        <a:latin typeface="Cambria Math" panose="02040503050406030204" pitchFamily="18" charset="0"/>
                        <a:ea typeface="+mn-ea"/>
                        <a:cs typeface="+mn-cs"/>
                      </a:rPr>
                      <m:t>𝑜𝑓</m:t>
                    </m:r>
                    <m:r>
                      <a:rPr lang="en-US" sz="1200" b="0" i="1" kern="1200" smtClean="0">
                        <a:solidFill>
                          <a:schemeClr val="tx1"/>
                        </a:solidFill>
                        <a:effectLst/>
                        <a:latin typeface="Cambria Math" panose="02040503050406030204" pitchFamily="18" charset="0"/>
                        <a:ea typeface="+mn-ea"/>
                        <a:cs typeface="+mn-cs"/>
                      </a:rPr>
                      <m:t> 0.5 </m:t>
                    </m:r>
                    <m:r>
                      <a:rPr lang="en-US" sz="1200" b="0" i="1" kern="1200" smtClean="0">
                        <a:solidFill>
                          <a:schemeClr val="tx1"/>
                        </a:solidFill>
                        <a:effectLst/>
                        <a:latin typeface="Cambria Math" panose="02040503050406030204" pitchFamily="18" charset="0"/>
                        <a:ea typeface="+mn-ea"/>
                        <a:cs typeface="+mn-cs"/>
                      </a:rPr>
                      <m:t>𝑚</m:t>
                    </m:r>
                    <m:r>
                      <a:rPr lang="en-US" sz="1200" b="0" i="1" kern="1200" smtClean="0">
                        <a:solidFill>
                          <a:schemeClr val="tx1"/>
                        </a:solidFill>
                        <a:effectLst/>
                        <a:latin typeface="Cambria Math" panose="02040503050406030204" pitchFamily="18" charset="0"/>
                        <a:ea typeface="+mn-ea"/>
                        <a:cs typeface="+mn-cs"/>
                      </a:rPr>
                      <m:t> </m:t>
                    </m:r>
                    <m:r>
                      <a:rPr lang="en-US" sz="1200" b="0" i="1" kern="1200" smtClean="0">
                        <a:solidFill>
                          <a:schemeClr val="tx1"/>
                        </a:solidFill>
                        <a:effectLst/>
                        <a:latin typeface="Cambria Math" panose="02040503050406030204" pitchFamily="18" charset="0"/>
                        <a:ea typeface="+mn-ea"/>
                        <a:cs typeface="+mn-cs"/>
                      </a:rPr>
                      <m:t>𝑎𝑛𝑑</m:t>
                    </m:r>
                    <m:r>
                      <a:rPr lang="en-US" sz="1200" b="0" i="1" kern="1200" smtClean="0">
                        <a:solidFill>
                          <a:schemeClr val="tx1"/>
                        </a:solidFill>
                        <a:effectLst/>
                        <a:latin typeface="Cambria Math" panose="02040503050406030204" pitchFamily="18" charset="0"/>
                        <a:ea typeface="+mn-ea"/>
                        <a:cs typeface="+mn-cs"/>
                      </a:rPr>
                      <m:t> </m:t>
                    </m:r>
                    <m:r>
                      <a:rPr lang="en-US" sz="1200" b="0" i="1" kern="1200" smtClean="0">
                        <a:solidFill>
                          <a:schemeClr val="tx1"/>
                        </a:solidFill>
                        <a:effectLst/>
                        <a:latin typeface="Cambria Math" panose="02040503050406030204" pitchFamily="18" charset="0"/>
                        <a:ea typeface="+mn-ea"/>
                        <a:cs typeface="+mn-cs"/>
                      </a:rPr>
                      <m:t>𝑠𝑡𝑎𝑏𝑙𝑒</m:t>
                    </m:r>
                    <m:r>
                      <a:rPr lang="en-US" sz="1200" b="0" i="1" kern="1200" smtClean="0">
                        <a:solidFill>
                          <a:schemeClr val="tx1"/>
                        </a:solidFill>
                        <a:effectLst/>
                        <a:latin typeface="Cambria Math" panose="02040503050406030204" pitchFamily="18" charset="0"/>
                        <a:ea typeface="+mn-ea"/>
                        <a:cs typeface="+mn-cs"/>
                      </a:rPr>
                      <m:t> </m:t>
                    </m:r>
                    <m:r>
                      <a:rPr lang="en-US" sz="1200" b="0" i="1" kern="1200" smtClean="0">
                        <a:solidFill>
                          <a:schemeClr val="tx1"/>
                        </a:solidFill>
                        <a:effectLst/>
                        <a:latin typeface="Cambria Math" panose="02040503050406030204" pitchFamily="18" charset="0"/>
                        <a:ea typeface="+mn-ea"/>
                        <a:cs typeface="+mn-cs"/>
                      </a:rPr>
                      <m:t>𝑝𝑒𝑛𝑑𝑢𝑙𝑢𝑚</m:t>
                    </m:r>
                    <m:r>
                      <a:rPr lang="en-US" sz="1200" b="0" i="1" kern="1200" smtClean="0">
                        <a:solidFill>
                          <a:schemeClr val="tx1"/>
                        </a:solidFill>
                        <a:effectLst/>
                        <a:latin typeface="Cambria Math" panose="02040503050406030204" pitchFamily="18" charset="0"/>
                        <a:ea typeface="+mn-ea"/>
                        <a:cs typeface="+mn-cs"/>
                      </a:rPr>
                      <m:t> </m:t>
                    </m:r>
                    <m:r>
                      <a:rPr lang="en-US" sz="1200" b="0" i="1" kern="1200" smtClean="0">
                        <a:solidFill>
                          <a:schemeClr val="tx1"/>
                        </a:solidFill>
                        <a:effectLst/>
                        <a:latin typeface="Cambria Math" panose="02040503050406030204" pitchFamily="18" charset="0"/>
                        <a:ea typeface="+mn-ea"/>
                        <a:cs typeface="+mn-cs"/>
                      </a:rPr>
                      <m:t>𝑒𝑞𝑢𝑖𝑙𝑖𝑏𝑖𝑟𝑢𝑚</m:t>
                    </m:r>
                  </m:oMath>
                </a14:m>
                <a:r>
                  <a:rPr lang="en-US" sz="1200" kern="1200" dirty="0">
                    <a:solidFill>
                      <a:schemeClr val="tx1"/>
                    </a:solidFill>
                    <a:effectLst/>
                    <a:latin typeface="+mn-lt"/>
                    <a:ea typeface="+mn-ea"/>
                    <a:cs typeface="+mn-cs"/>
                  </a:rPr>
                  <a:t> within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simulation time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m:rPr>
                            <m:sty m:val="p"/>
                          </m:rPr>
                          <a:rPr lang="en-US" sz="1200" kern="1200">
                            <a:solidFill>
                              <a:schemeClr val="tx1"/>
                            </a:solidFill>
                            <a:effectLst/>
                            <a:latin typeface="Cambria Math" panose="02040503050406030204" pitchFamily="18" charset="0"/>
                            <a:ea typeface="+mn-ea"/>
                            <a:cs typeface="+mn-cs"/>
                          </a:rPr>
                          <m:t>t</m:t>
                        </m:r>
                      </m:e>
                      <m:sub>
                        <m:r>
                          <m:rPr>
                            <m:sty m:val="p"/>
                          </m:rPr>
                          <a:rPr lang="en-US" sz="1200" kern="1200">
                            <a:solidFill>
                              <a:schemeClr val="tx1"/>
                            </a:solidFill>
                            <a:effectLst/>
                            <a:latin typeface="Cambria Math" panose="02040503050406030204" pitchFamily="18" charset="0"/>
                            <a:ea typeface="+mn-ea"/>
                            <a:cs typeface="+mn-cs"/>
                          </a:rPr>
                          <m:t>final</m:t>
                        </m:r>
                      </m:sub>
                    </m:sSub>
                  </m:oMath>
                </a14:m>
                <a:r>
                  <a:rPr lang="en-US" sz="1200" kern="1200" dirty="0">
                    <a:solidFill>
                      <a:schemeClr val="tx1"/>
                    </a:solidFill>
                    <a:effectLst/>
                    <a:latin typeface="+mn-lt"/>
                    <a:ea typeface="+mn-ea"/>
                    <a:cs typeface="+mn-cs"/>
                  </a:rPr>
                  <a:t>) of 25 seconds.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each trial, tracking performance, energy usage, and computational time were analyzed. </a:t>
                </a: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MATLAB and Simulink</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were used for</a:t>
                </a:r>
                <a:r>
                  <a:rPr lang="en-US" sz="1200" kern="1200" baseline="0" dirty="0">
                    <a:solidFill>
                      <a:schemeClr val="tx1"/>
                    </a:solidFill>
                    <a:effectLst/>
                    <a:latin typeface="+mn-lt"/>
                    <a:ea typeface="+mn-ea"/>
                    <a:cs typeface="+mn-cs"/>
                  </a:rPr>
                  <a:t> simulation </a:t>
                </a:r>
                <a:r>
                  <a:rPr lang="en-US" sz="1200" kern="1200" dirty="0">
                    <a:solidFill>
                      <a:schemeClr val="tx1"/>
                    </a:solidFill>
                    <a:effectLst/>
                    <a:latin typeface="+mn-lt"/>
                    <a:ea typeface="+mn-ea"/>
                    <a:cs typeface="+mn-cs"/>
                  </a:rPr>
                  <a:t>for three trials : each trial using one of the controllers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starting from zero initial condition to reach </a:t>
                </a:r>
                <a:r>
                  <a:rPr lang="en-US" sz="1200" b="0" i="0" kern="1200">
                    <a:solidFill>
                      <a:schemeClr val="tx1"/>
                    </a:solidFill>
                    <a:effectLst/>
                    <a:latin typeface="Cambria Math" panose="02040503050406030204" pitchFamily="18" charset="0"/>
                    <a:ea typeface="+mn-ea"/>
                    <a:cs typeface="+mn-cs"/>
                  </a:rPr>
                  <a:t>𝑑𝑒𝑠𝑖𝑟𝑒𝑑 𝑝𝑜𝑠𝑖𝑡𝑖𝑜𝑛 𝑜𝑓 0.5 𝑚 𝑎𝑛𝑑 𝑠𝑡𝑎𝑏𝑙𝑒 𝑝𝑒𝑛𝑑𝑢𝑙𝑢𝑚 𝑒𝑞𝑢𝑖𝑙𝑖𝑏𝑖𝑟𝑢𝑚</a:t>
                </a:r>
                <a:r>
                  <a:rPr lang="en-US" sz="1200" kern="1200" dirty="0">
                    <a:solidFill>
                      <a:schemeClr val="tx1"/>
                    </a:solidFill>
                    <a:effectLst/>
                    <a:latin typeface="+mn-lt"/>
                    <a:ea typeface="+mn-ea"/>
                    <a:cs typeface="+mn-cs"/>
                  </a:rPr>
                  <a:t> within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simulation time (</a:t>
                </a:r>
                <a:r>
                  <a:rPr lang="en-US" sz="1200" i="0" kern="1200">
                    <a:solidFill>
                      <a:schemeClr val="tx1"/>
                    </a:solidFill>
                    <a:effectLst/>
                    <a:latin typeface="+mn-lt"/>
                    <a:ea typeface="+mn-ea"/>
                    <a:cs typeface="+mn-cs"/>
                  </a:rPr>
                  <a:t>t_final</a:t>
                </a:r>
                <a:r>
                  <a:rPr lang="en-US" sz="1200" kern="1200" dirty="0">
                    <a:solidFill>
                      <a:schemeClr val="tx1"/>
                    </a:solidFill>
                    <a:effectLst/>
                    <a:latin typeface="+mn-lt"/>
                    <a:ea typeface="+mn-ea"/>
                    <a:cs typeface="+mn-cs"/>
                  </a:rPr>
                  <a:t>) of 25 seconds.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each trial, tracking performance, energy usage, and computational time were analyzed. </a:t>
                </a:r>
                <a:endParaRPr lang="en-US" dirty="0"/>
              </a:p>
            </p:txBody>
          </p:sp>
        </mc:Fallback>
      </mc:AlternateContent>
      <p:sp>
        <p:nvSpPr>
          <p:cNvPr id="4" name="Slide Number Placeholder 3"/>
          <p:cNvSpPr>
            <a:spLocks noGrp="1"/>
          </p:cNvSpPr>
          <p:nvPr>
            <p:ph type="sldNum" sz="quarter" idx="5"/>
          </p:nvPr>
        </p:nvSpPr>
        <p:spPr/>
        <p:txBody>
          <a:bodyPr/>
          <a:lstStyle/>
          <a:p>
            <a:fld id="{DCD05A92-7C09-4FB1-9120-CDB19DD4F229}" type="slidenum">
              <a:rPr lang="en-US" smtClean="0"/>
              <a:t>4</a:t>
            </a:fld>
            <a:endParaRPr lang="en-US"/>
          </a:p>
        </p:txBody>
      </p:sp>
    </p:spTree>
    <p:extLst>
      <p:ext uri="{BB962C8B-B14F-4D97-AF65-F5344CB8AC3E}">
        <p14:creationId xmlns:p14="http://schemas.microsoft.com/office/powerpoint/2010/main" val="1587210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(LQR) is a full state feedback controller that optimally finds the gain given the weights on tracking performance (Q) and control effort (R) by solving the given cost function and system dynamics.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PD controller, we used two PD controllers, where the input to the plant was the sum of the two controllers. </a:t>
            </a:r>
            <a:endParaRPr lang="en-US" dirty="0"/>
          </a:p>
        </p:txBody>
      </p:sp>
      <p:sp>
        <p:nvSpPr>
          <p:cNvPr id="4" name="Slide Number Placeholder 3"/>
          <p:cNvSpPr>
            <a:spLocks noGrp="1"/>
          </p:cNvSpPr>
          <p:nvPr>
            <p:ph type="sldNum" sz="quarter" idx="5"/>
          </p:nvPr>
        </p:nvSpPr>
        <p:spPr/>
        <p:txBody>
          <a:bodyPr/>
          <a:lstStyle/>
          <a:p>
            <a:fld id="{DCD05A92-7C09-4FB1-9120-CDB19DD4F229}" type="slidenum">
              <a:rPr lang="en-US" smtClean="0"/>
              <a:t>5</a:t>
            </a:fld>
            <a:endParaRPr lang="en-US"/>
          </a:p>
        </p:txBody>
      </p:sp>
    </p:spTree>
    <p:extLst>
      <p:ext uri="{BB962C8B-B14F-4D97-AF65-F5344CB8AC3E}">
        <p14:creationId xmlns:p14="http://schemas.microsoft.com/office/powerpoint/2010/main" val="4178670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(MPC) is a relatively modern feedback controller for nonlinear systems that optimally finds the actuator input by running multiple predictions of the plant model for various actuator inputs for a short period of time in the future (prediction horizon)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controller strategically computes the actuator input values for a brief period (control horizon) using an optimizer by minimizing cost function while satisfying the input and output constraints </a:t>
            </a:r>
            <a:endParaRPr lang="en-US" dirty="0"/>
          </a:p>
          <a:p>
            <a:endParaRPr lang="en-US" dirty="0"/>
          </a:p>
        </p:txBody>
      </p:sp>
      <p:sp>
        <p:nvSpPr>
          <p:cNvPr id="4" name="Slide Number Placeholder 3"/>
          <p:cNvSpPr>
            <a:spLocks noGrp="1"/>
          </p:cNvSpPr>
          <p:nvPr>
            <p:ph type="sldNum" sz="quarter" idx="5"/>
          </p:nvPr>
        </p:nvSpPr>
        <p:spPr/>
        <p:txBody>
          <a:bodyPr/>
          <a:lstStyle/>
          <a:p>
            <a:fld id="{DCD05A92-7C09-4FB1-9120-CDB19DD4F229}" type="slidenum">
              <a:rPr lang="en-US" smtClean="0"/>
              <a:t>6</a:t>
            </a:fld>
            <a:endParaRPr lang="en-US"/>
          </a:p>
        </p:txBody>
      </p:sp>
    </p:spTree>
    <p:extLst>
      <p:ext uri="{BB962C8B-B14F-4D97-AF65-F5344CB8AC3E}">
        <p14:creationId xmlns:p14="http://schemas.microsoft.com/office/powerpoint/2010/main" val="580798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controllers met the control objectives, and only little steady state errors were observed. </a:t>
            </a:r>
          </a:p>
          <a:p>
            <a:endParaRPr lang="en-US" dirty="0"/>
          </a:p>
          <a:p>
            <a:r>
              <a:rPr lang="en-US" dirty="0"/>
              <a:t>The MPC exhibited lowest settling, rise time, and steady state error. The control input was higher in magnitude and </a:t>
            </a:r>
            <a:r>
              <a:rPr lang="en-US" dirty="0" err="1"/>
              <a:t>fluctating</a:t>
            </a:r>
            <a:r>
              <a:rPr lang="en-US" dirty="0"/>
              <a:t> more compared to other controllers.</a:t>
            </a:r>
          </a:p>
          <a:p>
            <a:endParaRPr lang="en-US" dirty="0"/>
          </a:p>
          <a:p>
            <a:r>
              <a:rPr lang="en-US" dirty="0"/>
              <a:t>The LQR,PD exhibited similar tracking performance. Both had larger settling, rise time, steady state error as well as smoother state tracking and control effort than MPC. </a:t>
            </a:r>
          </a:p>
          <a:p>
            <a:endParaRPr lang="en-US" dirty="0"/>
          </a:p>
          <a:p>
            <a:r>
              <a:rPr lang="en-US" dirty="0"/>
              <a:t>In particular, PD controller had smoother tracking and control effort than LQR and MPC.</a:t>
            </a:r>
          </a:p>
        </p:txBody>
      </p:sp>
      <p:sp>
        <p:nvSpPr>
          <p:cNvPr id="4" name="Slide Number Placeholder 3"/>
          <p:cNvSpPr>
            <a:spLocks noGrp="1"/>
          </p:cNvSpPr>
          <p:nvPr>
            <p:ph type="sldNum" sz="quarter" idx="5"/>
          </p:nvPr>
        </p:nvSpPr>
        <p:spPr/>
        <p:txBody>
          <a:bodyPr/>
          <a:lstStyle/>
          <a:p>
            <a:fld id="{DCD05A92-7C09-4FB1-9120-CDB19DD4F229}" type="slidenum">
              <a:rPr lang="en-US" smtClean="0"/>
              <a:t>7</a:t>
            </a:fld>
            <a:endParaRPr lang="en-US"/>
          </a:p>
        </p:txBody>
      </p:sp>
    </p:spTree>
    <p:extLst>
      <p:ext uri="{BB962C8B-B14F-4D97-AF65-F5344CB8AC3E}">
        <p14:creationId xmlns:p14="http://schemas.microsoft.com/office/powerpoint/2010/main" val="1226646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controller had distinctive pros and cons.</a:t>
            </a:r>
          </a:p>
          <a:p>
            <a:endParaRPr lang="en-US" dirty="0"/>
          </a:p>
          <a:p>
            <a:r>
              <a:rPr lang="en-US" dirty="0"/>
              <a:t>MPC had best tracking performance and highest energy efficiency with the expense of longest computation time. This was expected since </a:t>
            </a:r>
            <a:r>
              <a:rPr lang="en-US" sz="1200" kern="1200" dirty="0">
                <a:solidFill>
                  <a:schemeClr val="tx1"/>
                </a:solidFill>
                <a:effectLst/>
                <a:latin typeface="+mn-lt"/>
                <a:ea typeface="+mn-ea"/>
                <a:cs typeface="+mn-cs"/>
              </a:rPr>
              <a:t>MPC required computation of numerous predictions of the plant model and optimizations of the actuation input for every loop. Also, MPC had too many control parameters that depended on one another, resulting in difficult tuning process.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LQR and PD both had smooth tracking performances with shortest computational time. The short computational time was expected since the equations were all linear and didn’t require predictions of the plant model. The LQR had the most intuitive design and tuning process, since it required only two most relevant control parameters such Q and R matrix without worrying about the coupling effect between the input and output. </a:t>
            </a:r>
          </a:p>
          <a:p>
            <a:endParaRPr lang="en-US" sz="1200" kern="1200" dirty="0">
              <a:solidFill>
                <a:schemeClr val="tx1"/>
              </a:solidFill>
              <a:effectLst/>
              <a:latin typeface="+mn-lt"/>
              <a:ea typeface="+mn-ea"/>
              <a:cs typeface="+mn-cs"/>
            </a:endParaRPr>
          </a:p>
          <a:p>
            <a:r>
              <a:rPr lang="en-US" sz="1200" kern="1200" dirty="0">
                <a:solidFill>
                  <a:schemeClr val="tx1"/>
                </a:solidFill>
                <a:latin typeface="+mn-lt"/>
                <a:ea typeface="+mn-ea"/>
                <a:cs typeface="+mn-cs"/>
              </a:rPr>
              <a:t>However, PD took a long tuning time due to coupling effect of input &amp; outputs. Also both LQR and PD had slow tracking performance and higher cost of transportation compared to MPC. It is interesting to note that the PD had smoother state tracking and control effort than LQR, resulting in lower power consumption and thus cost of transportation. </a:t>
            </a:r>
          </a:p>
          <a:p>
            <a:endParaRPr lang="en-US" sz="1200" kern="1200" dirty="0">
              <a:solidFill>
                <a:schemeClr val="tx1"/>
              </a:solidFill>
              <a:effectLst/>
              <a:latin typeface="+mn-lt"/>
              <a:ea typeface="+mn-ea"/>
              <a:cs typeface="+mn-cs"/>
            </a:endParaRPr>
          </a:p>
          <a:p>
            <a:pPr>
              <a:lnSpc>
                <a:spcPct val="150000"/>
              </a:lnSpc>
            </a:pPr>
            <a:r>
              <a:rPr lang="en-US" sz="1200" kern="1200" dirty="0">
                <a:solidFill>
                  <a:schemeClr val="tx1"/>
                </a:solidFill>
                <a:effectLst/>
                <a:latin typeface="+mn-lt"/>
                <a:ea typeface="+mn-ea"/>
                <a:cs typeface="+mn-cs"/>
              </a:rPr>
              <a:t>To conclude, </a:t>
            </a:r>
            <a:r>
              <a:rPr lang="en-US" sz="1200" dirty="0">
                <a:solidFill>
                  <a:schemeClr val="bg1"/>
                </a:solidFill>
              </a:rPr>
              <a:t>The ideal controller depends on the engineer’s requirement. </a:t>
            </a:r>
          </a:p>
          <a:p>
            <a:pPr>
              <a:lnSpc>
                <a:spcPct val="150000"/>
              </a:lnSpc>
            </a:pPr>
            <a:r>
              <a:rPr lang="en-US" sz="1200" b="1" u="sng" dirty="0">
                <a:solidFill>
                  <a:schemeClr val="bg1"/>
                </a:solidFill>
              </a:rPr>
              <a:t>LQR/PD</a:t>
            </a:r>
            <a:r>
              <a:rPr lang="en-US" sz="1200" dirty="0">
                <a:solidFill>
                  <a:schemeClr val="bg1"/>
                </a:solidFill>
              </a:rPr>
              <a:t> is more practical for controlling physical systems online with limited computing resources with the expense of tracking performance, while </a:t>
            </a:r>
            <a:r>
              <a:rPr lang="en-US" sz="1200" b="1" u="sng" dirty="0">
                <a:solidFill>
                  <a:schemeClr val="bg1"/>
                </a:solidFill>
              </a:rPr>
              <a:t>MPC</a:t>
            </a:r>
            <a:r>
              <a:rPr lang="en-US" sz="1200" dirty="0">
                <a:solidFill>
                  <a:schemeClr val="bg1"/>
                </a:solidFill>
              </a:rPr>
              <a:t> is more practical for controlling virtual system offline and if tracking performance was critical.</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CD05A92-7C09-4FB1-9120-CDB19DD4F229}" type="slidenum">
              <a:rPr lang="en-US" smtClean="0"/>
              <a:t>8</a:t>
            </a:fld>
            <a:endParaRPr lang="en-US"/>
          </a:p>
        </p:txBody>
      </p:sp>
    </p:spTree>
    <p:extLst>
      <p:ext uri="{BB962C8B-B14F-4D97-AF65-F5344CB8AC3E}">
        <p14:creationId xmlns:p14="http://schemas.microsoft.com/office/powerpoint/2010/main" val="162551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next few slides explain the system, controller, and evaluation parameters in detail.</a:t>
            </a:r>
          </a:p>
        </p:txBody>
      </p:sp>
      <p:sp>
        <p:nvSpPr>
          <p:cNvPr id="4" name="Slide Number Placeholder 3"/>
          <p:cNvSpPr>
            <a:spLocks noGrp="1"/>
          </p:cNvSpPr>
          <p:nvPr>
            <p:ph type="sldNum" sz="quarter" idx="5"/>
          </p:nvPr>
        </p:nvSpPr>
        <p:spPr/>
        <p:txBody>
          <a:bodyPr/>
          <a:lstStyle/>
          <a:p>
            <a:fld id="{DCD05A92-7C09-4FB1-9120-CDB19DD4F229}" type="slidenum">
              <a:rPr lang="en-US" smtClean="0"/>
              <a:t>9</a:t>
            </a:fld>
            <a:endParaRPr lang="en-US"/>
          </a:p>
        </p:txBody>
      </p:sp>
    </p:spTree>
    <p:extLst>
      <p:ext uri="{BB962C8B-B14F-4D97-AF65-F5344CB8AC3E}">
        <p14:creationId xmlns:p14="http://schemas.microsoft.com/office/powerpoint/2010/main" val="479748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088C9-5AB0-E44B-8DF9-DE4C6E3084B7}"/>
              </a:ext>
            </a:extLst>
          </p:cNvPr>
          <p:cNvSpPr>
            <a:spLocks noGrp="1"/>
          </p:cNvSpPr>
          <p:nvPr>
            <p:ph type="ctrTitle" hasCustomPrompt="1"/>
          </p:nvPr>
        </p:nvSpPr>
        <p:spPr>
          <a:xfrm>
            <a:off x="5935926" y="1527843"/>
            <a:ext cx="4459357" cy="2074195"/>
          </a:xfrm>
        </p:spPr>
        <p:txBody>
          <a:bodyPr anchor="b">
            <a:normAutofit/>
          </a:bodyPr>
          <a:lstStyle>
            <a:lvl1pPr algn="l">
              <a:defRPr sz="4400">
                <a:solidFill>
                  <a:schemeClr val="bg1"/>
                </a:solidFill>
              </a:defRPr>
            </a:lvl1pPr>
          </a:lstStyle>
          <a:p>
            <a:r>
              <a:rPr lang="en-US" dirty="0"/>
              <a:t>Title Here: Tell Your Illinois Story</a:t>
            </a:r>
          </a:p>
        </p:txBody>
      </p:sp>
      <p:sp>
        <p:nvSpPr>
          <p:cNvPr id="3" name="Subtitle 2">
            <a:extLst>
              <a:ext uri="{FF2B5EF4-FFF2-40B4-BE49-F238E27FC236}">
                <a16:creationId xmlns:a16="http://schemas.microsoft.com/office/drawing/2014/main" id="{E944A833-C2A4-DC4D-8897-8E911F31C8CB}"/>
              </a:ext>
            </a:extLst>
          </p:cNvPr>
          <p:cNvSpPr>
            <a:spLocks noGrp="1"/>
          </p:cNvSpPr>
          <p:nvPr>
            <p:ph type="subTitle" idx="1" hasCustomPrompt="1"/>
          </p:nvPr>
        </p:nvSpPr>
        <p:spPr>
          <a:xfrm>
            <a:off x="5935926" y="3602038"/>
            <a:ext cx="4483767" cy="592973"/>
          </a:xfrm>
        </p:spPr>
        <p:txBody>
          <a:bodyPr>
            <a:normAutofit/>
          </a:bodyPr>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pic>
        <p:nvPicPr>
          <p:cNvPr id="8" name="Picture 7">
            <a:extLst>
              <a:ext uri="{FF2B5EF4-FFF2-40B4-BE49-F238E27FC236}">
                <a16:creationId xmlns:a16="http://schemas.microsoft.com/office/drawing/2014/main" id="{94FEEF9A-4882-C044-B873-876DF29B351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1341" y="5965187"/>
            <a:ext cx="2370617" cy="411480"/>
          </a:xfrm>
          <a:prstGeom prst="rect">
            <a:avLst/>
          </a:prstGeom>
        </p:spPr>
      </p:pic>
      <p:sp>
        <p:nvSpPr>
          <p:cNvPr id="4" name="Slide Number Placeholder 3">
            <a:extLst>
              <a:ext uri="{FF2B5EF4-FFF2-40B4-BE49-F238E27FC236}">
                <a16:creationId xmlns:a16="http://schemas.microsoft.com/office/drawing/2014/main" id="{DBA39FC4-2765-4802-8FF7-48F5EAD3064B}"/>
              </a:ext>
            </a:extLst>
          </p:cNvPr>
          <p:cNvSpPr>
            <a:spLocks noGrp="1"/>
          </p:cNvSpPr>
          <p:nvPr>
            <p:ph type="sldNum" sz="quarter" idx="10"/>
          </p:nvPr>
        </p:nvSpPr>
        <p:spPr/>
        <p:txBody>
          <a:bodyPr/>
          <a:lstStyle/>
          <a:p>
            <a:fld id="{E0684831-484F-E04E-A91C-77E82AA5A8B7}" type="slidenum">
              <a:rPr lang="en-US" smtClean="0"/>
              <a:t>‹#›</a:t>
            </a:fld>
            <a:endParaRPr lang="en-US"/>
          </a:p>
        </p:txBody>
      </p:sp>
    </p:spTree>
    <p:extLst>
      <p:ext uri="{BB962C8B-B14F-4D97-AF65-F5344CB8AC3E}">
        <p14:creationId xmlns:p14="http://schemas.microsoft.com/office/powerpoint/2010/main" val="4272482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FB9A5-D248-B640-A77C-44E19C76C3F1}"/>
              </a:ext>
            </a:extLst>
          </p:cNvPr>
          <p:cNvSpPr>
            <a:spLocks noGrp="1"/>
          </p:cNvSpPr>
          <p:nvPr>
            <p:ph type="title" hasCustomPrompt="1"/>
          </p:nvPr>
        </p:nvSpPr>
        <p:spPr>
          <a:xfrm>
            <a:off x="349624" y="365125"/>
            <a:ext cx="11004176" cy="1325563"/>
          </a:xfrm>
        </p:spPr>
        <p:txBody>
          <a:bodyPr/>
          <a:lstStyle/>
          <a:p>
            <a:r>
              <a:rPr lang="en-US" dirty="0"/>
              <a:t>Hello.</a:t>
            </a:r>
          </a:p>
        </p:txBody>
      </p:sp>
      <p:sp>
        <p:nvSpPr>
          <p:cNvPr id="3" name="Content Placeholder 2">
            <a:extLst>
              <a:ext uri="{FF2B5EF4-FFF2-40B4-BE49-F238E27FC236}">
                <a16:creationId xmlns:a16="http://schemas.microsoft.com/office/drawing/2014/main" id="{3329A065-67D5-8A4E-9B65-ED8E130D0F09}"/>
              </a:ext>
            </a:extLst>
          </p:cNvPr>
          <p:cNvSpPr>
            <a:spLocks noGrp="1"/>
          </p:cNvSpPr>
          <p:nvPr>
            <p:ph idx="1"/>
          </p:nvPr>
        </p:nvSpPr>
        <p:spPr>
          <a:xfrm>
            <a:off x="349624" y="1825625"/>
            <a:ext cx="11004176" cy="3633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a:extLst>
              <a:ext uri="{FF2B5EF4-FFF2-40B4-BE49-F238E27FC236}">
                <a16:creationId xmlns:a16="http://schemas.microsoft.com/office/drawing/2014/main" id="{FC828D92-64A6-7A44-ABBF-4D96A0305A8B}"/>
              </a:ext>
            </a:extLst>
          </p:cNvPr>
          <p:cNvSpPr>
            <a:spLocks noGrp="1"/>
          </p:cNvSpPr>
          <p:nvPr>
            <p:ph type="sldNum" sz="quarter" idx="12"/>
          </p:nvPr>
        </p:nvSpPr>
        <p:spPr>
          <a:xfrm>
            <a:off x="8610600" y="6070103"/>
            <a:ext cx="2743200" cy="365125"/>
          </a:xfrm>
          <a:prstGeom prst="rect">
            <a:avLst/>
          </a:prstGeom>
        </p:spPr>
        <p:txBody>
          <a:bodyPr/>
          <a:lstStyle>
            <a:lvl1pPr>
              <a:defRPr>
                <a:solidFill>
                  <a:schemeClr val="bg1"/>
                </a:solidFill>
              </a:defRPr>
            </a:lvl1pPr>
          </a:lstStyle>
          <a:p>
            <a:fld id="{E0684831-484F-E04E-A91C-77E82AA5A8B7}" type="slidenum">
              <a:rPr lang="en-US" smtClean="0"/>
              <a:pPr/>
              <a:t>‹#›</a:t>
            </a:fld>
            <a:endParaRPr lang="en-US"/>
          </a:p>
        </p:txBody>
      </p:sp>
    </p:spTree>
    <p:extLst>
      <p:ext uri="{BB962C8B-B14F-4D97-AF65-F5344CB8AC3E}">
        <p14:creationId xmlns:p14="http://schemas.microsoft.com/office/powerpoint/2010/main" val="755650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FB9A5-D248-B640-A77C-44E19C76C3F1}"/>
              </a:ext>
            </a:extLst>
          </p:cNvPr>
          <p:cNvSpPr>
            <a:spLocks noGrp="1"/>
          </p:cNvSpPr>
          <p:nvPr>
            <p:ph type="title" hasCustomPrompt="1"/>
          </p:nvPr>
        </p:nvSpPr>
        <p:spPr>
          <a:xfrm>
            <a:off x="349622" y="358402"/>
            <a:ext cx="9507070" cy="1342650"/>
          </a:xfrm>
        </p:spPr>
        <p:txBody>
          <a:bodyPr/>
          <a:lstStyle/>
          <a:p>
            <a:r>
              <a:rPr lang="en-US" dirty="0"/>
              <a:t>Hello.</a:t>
            </a:r>
          </a:p>
        </p:txBody>
      </p:sp>
      <p:sp>
        <p:nvSpPr>
          <p:cNvPr id="3" name="Content Placeholder 2">
            <a:extLst>
              <a:ext uri="{FF2B5EF4-FFF2-40B4-BE49-F238E27FC236}">
                <a16:creationId xmlns:a16="http://schemas.microsoft.com/office/drawing/2014/main" id="{3329A065-67D5-8A4E-9B65-ED8E130D0F09}"/>
              </a:ext>
            </a:extLst>
          </p:cNvPr>
          <p:cNvSpPr>
            <a:spLocks noGrp="1"/>
          </p:cNvSpPr>
          <p:nvPr>
            <p:ph idx="1"/>
          </p:nvPr>
        </p:nvSpPr>
        <p:spPr>
          <a:xfrm>
            <a:off x="349622" y="1825625"/>
            <a:ext cx="9507070" cy="40440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122301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8B8274-2D13-7A4E-9003-8F023278E2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6483287-DCD2-E84B-8888-E4D7CF6234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A84D203D-0FEC-C840-8CEA-271525CF51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684831-484F-E04E-A91C-77E82AA5A8B7}" type="slidenum">
              <a:rPr lang="en-US" smtClean="0"/>
              <a:t>‹#›</a:t>
            </a:fld>
            <a:endParaRPr lang="en-US"/>
          </a:p>
        </p:txBody>
      </p:sp>
    </p:spTree>
    <p:extLst>
      <p:ext uri="{BB962C8B-B14F-4D97-AF65-F5344CB8AC3E}">
        <p14:creationId xmlns:p14="http://schemas.microsoft.com/office/powerpoint/2010/main" val="252555610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Lst>
  <p:hf hdr="0" ftr="0" dt="0"/>
  <p:txStyles>
    <p:titleStyle>
      <a:lvl1pPr algn="l" defTabSz="914400" rtl="0" eaLnBrk="1" latinLnBrk="0" hangingPunct="1">
        <a:lnSpc>
          <a:spcPct val="90000"/>
        </a:lnSpc>
        <a:spcBef>
          <a:spcPct val="0"/>
        </a:spcBef>
        <a:buNone/>
        <a:defRPr sz="4400" b="1" i="0" kern="1200">
          <a:solidFill>
            <a:srgbClr val="13294B"/>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3294B"/>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3294B"/>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3294B"/>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3294B"/>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3294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80.png"/><Relationship Id="rId5" Type="http://schemas.openxmlformats.org/officeDocument/2006/relationships/image" Target="../media/image6.png"/><Relationship Id="rId10" Type="http://schemas.openxmlformats.org/officeDocument/2006/relationships/image" Target="../media/image5.png"/><Relationship Id="rId4" Type="http://schemas.openxmlformats.org/officeDocument/2006/relationships/notesSlide" Target="../notesSlides/notesSlide3.xml"/><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16.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5.png"/><Relationship Id="rId5" Type="http://schemas.openxmlformats.org/officeDocument/2006/relationships/image" Target="../media/image7.png"/><Relationship Id="rId10" Type="http://schemas.openxmlformats.org/officeDocument/2006/relationships/image" Target="../media/image5.png"/><Relationship Id="rId4" Type="http://schemas.openxmlformats.org/officeDocument/2006/relationships/notesSlide" Target="../notesSlides/notesSlide5.xml"/><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0.png"/><Relationship Id="rId5" Type="http://schemas.openxmlformats.org/officeDocument/2006/relationships/image" Target="../media/image1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audio" Target="../media/media9.m4a"/><Relationship Id="rId13" Type="http://schemas.openxmlformats.org/officeDocument/2006/relationships/image" Target="../media/image24.png"/><Relationship Id="rId3" Type="http://schemas.microsoft.com/office/2007/relationships/media" Target="../media/media7.mp4"/><Relationship Id="rId7" Type="http://schemas.microsoft.com/office/2007/relationships/media" Target="../media/media9.m4a"/><Relationship Id="rId12" Type="http://schemas.openxmlformats.org/officeDocument/2006/relationships/image" Target="../media/image21.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video" Target="../media/media8.mp4"/><Relationship Id="rId11" Type="http://schemas.openxmlformats.org/officeDocument/2006/relationships/image" Target="../media/image19.png"/><Relationship Id="rId5" Type="http://schemas.microsoft.com/office/2007/relationships/media" Target="../media/media8.mp4"/><Relationship Id="rId10" Type="http://schemas.openxmlformats.org/officeDocument/2006/relationships/notesSlide" Target="../notesSlides/notesSlide7.xml"/><Relationship Id="rId4" Type="http://schemas.openxmlformats.org/officeDocument/2006/relationships/video" Target="../media/media7.mp4"/><Relationship Id="rId9" Type="http://schemas.openxmlformats.org/officeDocument/2006/relationships/slideLayout" Target="../slideLayouts/slideLayout2.xml"/><Relationship Id="rId1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2.xml"/><Relationship Id="rId7" Type="http://schemas.openxmlformats.org/officeDocument/2006/relationships/image" Target="../media/image29.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9.xml"/><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9BA11-11F9-3B4B-AD16-64F865DC39B8}"/>
              </a:ext>
            </a:extLst>
          </p:cNvPr>
          <p:cNvSpPr>
            <a:spLocks noGrp="1"/>
          </p:cNvSpPr>
          <p:nvPr>
            <p:ph type="ctrTitle"/>
          </p:nvPr>
        </p:nvSpPr>
        <p:spPr>
          <a:xfrm>
            <a:off x="5377127" y="1825095"/>
            <a:ext cx="6814873" cy="1744133"/>
          </a:xfrm>
        </p:spPr>
        <p:txBody>
          <a:bodyPr>
            <a:noAutofit/>
          </a:bodyPr>
          <a:lstStyle/>
          <a:p>
            <a:pPr>
              <a:lnSpc>
                <a:spcPct val="100000"/>
              </a:lnSpc>
            </a:pPr>
            <a:r>
              <a:rPr lang="en-US" sz="3000" dirty="0"/>
              <a:t>Performance Comparison Between LQR, PD, MPC for Inverted Pendulum with Actuator Dynamics &amp; Constraints</a:t>
            </a:r>
          </a:p>
        </p:txBody>
      </p:sp>
      <p:sp>
        <p:nvSpPr>
          <p:cNvPr id="3" name="Subtitle 2">
            <a:extLst>
              <a:ext uri="{FF2B5EF4-FFF2-40B4-BE49-F238E27FC236}">
                <a16:creationId xmlns:a16="http://schemas.microsoft.com/office/drawing/2014/main" id="{6269926E-64BE-E243-9841-4446C41FDF30}"/>
              </a:ext>
            </a:extLst>
          </p:cNvPr>
          <p:cNvSpPr>
            <a:spLocks noGrp="1"/>
          </p:cNvSpPr>
          <p:nvPr>
            <p:ph type="subTitle" idx="1"/>
          </p:nvPr>
        </p:nvSpPr>
        <p:spPr>
          <a:xfrm>
            <a:off x="5783526" y="3674533"/>
            <a:ext cx="6052874" cy="2688694"/>
          </a:xfrm>
        </p:spPr>
        <p:txBody>
          <a:bodyPr>
            <a:normAutofit/>
          </a:bodyPr>
          <a:lstStyle/>
          <a:p>
            <a:pPr algn="r"/>
            <a:r>
              <a:rPr lang="en-US" dirty="0">
                <a:latin typeface="Arial" panose="020B0604020202020204" pitchFamily="34" charset="0"/>
                <a:cs typeface="Arial" panose="020B0604020202020204" pitchFamily="34" charset="0"/>
              </a:rPr>
              <a:t>Seung Yun (Leo) Song</a:t>
            </a:r>
          </a:p>
          <a:p>
            <a:pPr algn="r"/>
            <a:r>
              <a:rPr lang="en-US" i="1" dirty="0">
                <a:latin typeface="Arial" panose="020B0604020202020204" pitchFamily="34" charset="0"/>
                <a:cs typeface="Arial" panose="020B0604020202020204" pitchFamily="34" charset="0"/>
              </a:rPr>
              <a:t>Mechanical Science and Engineering </a:t>
            </a:r>
          </a:p>
          <a:p>
            <a:pPr algn="r"/>
            <a:r>
              <a:rPr lang="en-US" dirty="0">
                <a:latin typeface="Arial" panose="020B0604020202020204" pitchFamily="34" charset="0"/>
                <a:cs typeface="Arial" panose="020B0604020202020204" pitchFamily="34" charset="0"/>
              </a:rPr>
              <a:t>University of Illinois, Urbana-Champaign </a:t>
            </a:r>
          </a:p>
          <a:p>
            <a:pPr algn="r"/>
            <a:r>
              <a:rPr lang="en-US" dirty="0">
                <a:latin typeface="Arial" panose="020B0604020202020204" pitchFamily="34" charset="0"/>
                <a:cs typeface="Arial" panose="020B0604020202020204" pitchFamily="34" charset="0"/>
              </a:rPr>
              <a:t>Urbana IL, USA </a:t>
            </a:r>
          </a:p>
          <a:p>
            <a:pPr algn="r"/>
            <a:r>
              <a:rPr lang="en-US" dirty="0">
                <a:latin typeface="Arial" panose="020B0604020202020204" pitchFamily="34" charset="0"/>
                <a:cs typeface="Arial" panose="020B0604020202020204" pitchFamily="34" charset="0"/>
              </a:rPr>
              <a:t>ssong47@illinois.edu</a:t>
            </a:r>
          </a:p>
          <a:p>
            <a:pPr algn="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749138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04650-23A6-43CE-A455-BEE199384C79}"/>
              </a:ext>
            </a:extLst>
          </p:cNvPr>
          <p:cNvSpPr>
            <a:spLocks noGrp="1"/>
          </p:cNvSpPr>
          <p:nvPr>
            <p:ph type="title"/>
          </p:nvPr>
        </p:nvSpPr>
        <p:spPr/>
        <p:txBody>
          <a:bodyPr/>
          <a:lstStyle/>
          <a:p>
            <a:r>
              <a:rPr lang="en-US" dirty="0"/>
              <a:t>Appendix</a:t>
            </a:r>
          </a:p>
        </p:txBody>
      </p:sp>
      <p:sp>
        <p:nvSpPr>
          <p:cNvPr id="4" name="Slide Number Placeholder 3">
            <a:extLst>
              <a:ext uri="{FF2B5EF4-FFF2-40B4-BE49-F238E27FC236}">
                <a16:creationId xmlns:a16="http://schemas.microsoft.com/office/drawing/2014/main" id="{B4B454E8-D769-4A97-8800-280080865174}"/>
              </a:ext>
            </a:extLst>
          </p:cNvPr>
          <p:cNvSpPr>
            <a:spLocks noGrp="1"/>
          </p:cNvSpPr>
          <p:nvPr>
            <p:ph type="sldNum" sz="quarter" idx="12"/>
          </p:nvPr>
        </p:nvSpPr>
        <p:spPr/>
        <p:txBody>
          <a:bodyPr/>
          <a:lstStyle/>
          <a:p>
            <a:fld id="{E0684831-484F-E04E-A91C-77E82AA5A8B7}" type="slidenum">
              <a:rPr lang="en-US" smtClean="0"/>
              <a:pPr/>
              <a:t>10</a:t>
            </a:fld>
            <a:endParaRPr lang="en-US" dirty="0"/>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A1202593-0CB1-42C6-8BC3-66FB87774598}"/>
                  </a:ext>
                </a:extLst>
              </p:cNvPr>
              <p:cNvSpPr/>
              <p:nvPr/>
            </p:nvSpPr>
            <p:spPr>
              <a:xfrm>
                <a:off x="5606142" y="611301"/>
                <a:ext cx="6832600" cy="4760919"/>
              </a:xfrm>
              <a:prstGeom prst="rect">
                <a:avLst/>
              </a:prstGeom>
            </p:spPr>
            <p:txBody>
              <a:bodyPr wrap="square">
                <a:spAutoFit/>
              </a:bodyPr>
              <a:lstStyle/>
              <a:p>
                <a14:m>
                  <m:oMath xmlns:m="http://schemas.openxmlformats.org/officeDocument/2006/math">
                    <m:r>
                      <a:rPr lang="en-US" i="1" smtClean="0">
                        <a:latin typeface="Cambria Math" panose="02040503050406030204" pitchFamily="18" charset="0"/>
                      </a:rPr>
                      <m:t>𝐴</m:t>
                    </m:r>
                    <m:r>
                      <a:rPr lang="en-US"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4"/>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mr>
                          <m:mr>
                            <m:e>
                              <m:r>
                                <a:rPr lang="x-none"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r>
                            <m:e>
                              <m:r>
                                <a:rPr lang="x-none" i="1">
                                  <a:latin typeface="Cambria Math" panose="02040503050406030204" pitchFamily="18" charset="0"/>
                                </a:rPr>
                                <m:t>0</m:t>
                              </m:r>
                            </m:e>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32</m:t>
                                  </m:r>
                                </m:sub>
                              </m:sSub>
                              <m:r>
                                <a:rPr lang="en-US" i="1">
                                  <a:latin typeface="Cambria Math" panose="02040503050406030204" pitchFamily="18" charset="0"/>
                                </a:rPr>
                                <m:t> </m:t>
                              </m:r>
                            </m:e>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33</m:t>
                                  </m:r>
                                </m:sub>
                              </m:sSub>
                            </m:e>
                            <m:e>
                              <m:r>
                                <a:rPr lang="x-none" i="1">
                                  <a:latin typeface="Cambria Math" panose="02040503050406030204" pitchFamily="18" charset="0"/>
                                </a:rPr>
                                <m:t>0</m:t>
                              </m:r>
                            </m:e>
                          </m:mr>
                          <m:mr>
                            <m:e>
                              <m:r>
                                <a:rPr lang="x-none" i="1">
                                  <a:latin typeface="Cambria Math" panose="02040503050406030204" pitchFamily="18" charset="0"/>
                                </a:rPr>
                                <m:t>0</m:t>
                              </m:r>
                            </m:e>
                            <m:e>
                              <m:sSub>
                                <m:sSubPr>
                                  <m:ctrlPr>
                                    <a:rPr lang="en-US" i="1">
                                      <a:latin typeface="Cambria Math" panose="02040503050406030204" pitchFamily="18" charset="0"/>
                                    </a:rPr>
                                  </m:ctrlPr>
                                </m:sSubPr>
                                <m:e>
                                  <m:r>
                                    <a:rPr lang="x-none" i="1">
                                      <a:latin typeface="Cambria Math" panose="02040503050406030204" pitchFamily="18" charset="0"/>
                                    </a:rPr>
                                    <m:t>𝐴</m:t>
                                  </m:r>
                                </m:e>
                                <m:sub>
                                  <m:r>
                                    <a:rPr lang="x-none" i="1">
                                      <a:latin typeface="Cambria Math" panose="02040503050406030204" pitchFamily="18" charset="0"/>
                                    </a:rPr>
                                    <m:t>42</m:t>
                                  </m:r>
                                </m:sub>
                              </m:sSub>
                            </m:e>
                            <m:e>
                              <m:sSub>
                                <m:sSubPr>
                                  <m:ctrlPr>
                                    <a:rPr lang="en-US" i="1">
                                      <a:latin typeface="Cambria Math" panose="02040503050406030204" pitchFamily="18" charset="0"/>
                                    </a:rPr>
                                  </m:ctrlPr>
                                </m:sSubPr>
                                <m:e>
                                  <m:r>
                                    <a:rPr lang="x-none" i="1">
                                      <a:latin typeface="Cambria Math" panose="02040503050406030204" pitchFamily="18" charset="0"/>
                                    </a:rPr>
                                    <m:t>𝐴</m:t>
                                  </m:r>
                                </m:e>
                                <m:sub>
                                  <m:r>
                                    <a:rPr lang="x-none" i="1">
                                      <a:latin typeface="Cambria Math" panose="02040503050406030204" pitchFamily="18" charset="0"/>
                                    </a:rPr>
                                    <m:t>43</m:t>
                                  </m:r>
                                </m:sub>
                              </m:sSub>
                            </m:e>
                            <m:e>
                              <m:r>
                                <a:rPr lang="x-none" i="1">
                                  <a:latin typeface="Cambria Math" panose="02040503050406030204" pitchFamily="18" charset="0"/>
                                </a:rPr>
                                <m:t>0</m:t>
                              </m:r>
                            </m:e>
                          </m:mr>
                        </m:m>
                      </m:e>
                    </m:d>
                  </m:oMath>
                </a14:m>
                <a:r>
                  <a:rPr lang="en-US" dirty="0"/>
                  <a:t>		</a:t>
                </a:r>
              </a:p>
              <a:p>
                <a:r>
                  <a:rPr lang="en-US" dirty="0"/>
                  <a:t>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32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𝑤</m:t>
                            </m:r>
                          </m:sub>
                        </m:sSub>
                        <m:r>
                          <a:rPr lang="en-US" i="1">
                            <a:latin typeface="Cambria Math" panose="02040503050406030204" pitchFamily="18" charset="0"/>
                          </a:rPr>
                          <m:t>𝑔𝑚</m:t>
                        </m:r>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𝑤</m:t>
                            </m:r>
                          </m:sub>
                        </m:sSub>
                        <m:r>
                          <a:rPr lang="en-US" i="1">
                            <a:latin typeface="Cambria Math" panose="02040503050406030204" pitchFamily="18" charset="0"/>
                          </a:rPr>
                          <m:t>𝑙𝑚</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𝑤</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𝑟</m:t>
                                </m:r>
                              </m:sub>
                            </m:sSub>
                            <m:r>
                              <a:rPr lang="en-US" i="1">
                                <a:latin typeface="Cambria Math" panose="02040503050406030204" pitchFamily="18" charset="0"/>
                              </a:rPr>
                              <m:t>𝑚</m:t>
                            </m:r>
                            <m:sSubSup>
                              <m:sSubSupPr>
                                <m:ctrlPr>
                                  <a:rPr lang="en-US" i="1">
                                    <a:latin typeface="Cambria Math" panose="02040503050406030204" pitchFamily="18" charset="0"/>
                                  </a:rPr>
                                </m:ctrlPr>
                              </m:sSubSupPr>
                              <m:e>
                                <m:r>
                                  <a:rPr lang="en-US" i="1">
                                    <a:latin typeface="Cambria Math" panose="02040503050406030204" pitchFamily="18" charset="0"/>
                                  </a:rPr>
                                  <m:t>𝑁</m:t>
                                </m:r>
                              </m:e>
                              <m:sub>
                                <m:r>
                                  <a:rPr lang="en-US" i="1">
                                    <a:latin typeface="Cambria Math" panose="02040503050406030204" pitchFamily="18" charset="0"/>
                                  </a:rPr>
                                  <m:t>𝑟</m:t>
                                </m:r>
                              </m:sub>
                              <m:sup>
                                <m:r>
                                  <a:rPr lang="en-US" i="1">
                                    <a:latin typeface="Cambria Math" panose="02040503050406030204" pitchFamily="18" charset="0"/>
                                  </a:rPr>
                                  <m:t>2</m:t>
                                </m:r>
                              </m:sup>
                            </m:sSubSup>
                            <m:sSubSup>
                              <m:sSubSupPr>
                                <m:ctrlPr>
                                  <a:rPr lang="en-US" i="1">
                                    <a:latin typeface="Cambria Math" panose="02040503050406030204" pitchFamily="18" charset="0"/>
                                  </a:rPr>
                                </m:ctrlPr>
                              </m:sSubSupPr>
                              <m:e>
                                <m:r>
                                  <a:rPr lang="en-US" i="1">
                                    <a:latin typeface="Cambria Math" panose="02040503050406030204" pitchFamily="18" charset="0"/>
                                  </a:rPr>
                                  <m:t>𝑟</m:t>
                                </m:r>
                              </m:e>
                              <m:sub>
                                <m:r>
                                  <a:rPr lang="en-US" i="1">
                                    <a:latin typeface="Cambria Math" panose="02040503050406030204" pitchFamily="18" charset="0"/>
                                  </a:rPr>
                                  <m:t>𝑟</m:t>
                                </m:r>
                              </m:sub>
                              <m:sup>
                                <m:r>
                                  <a:rPr lang="en-US" i="1">
                                    <a:latin typeface="Cambria Math" panose="02040503050406030204" pitchFamily="18" charset="0"/>
                                  </a:rPr>
                                  <m:t>2</m:t>
                                </m:r>
                              </m:sup>
                            </m:sSubSup>
                            <m:r>
                              <a:rPr lang="en-US" i="1">
                                <a:latin typeface="Cambria Math" panose="02040503050406030204" pitchFamily="18" charset="0"/>
                              </a:rPr>
                              <m:t> + </m:t>
                            </m:r>
                            <m:r>
                              <a:rPr lang="en-US" i="1">
                                <a:latin typeface="Cambria Math" panose="02040503050406030204" pitchFamily="18" charset="0"/>
                              </a:rPr>
                              <m:t>𝑀</m:t>
                            </m:r>
                          </m:e>
                        </m:d>
                      </m:den>
                    </m:f>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33</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𝑣</m:t>
                            </m:r>
                          </m:sub>
                        </m:sSub>
                        <m:sSubSup>
                          <m:sSubSupPr>
                            <m:ctrlPr>
                              <a:rPr lang="en-US" i="1">
                                <a:latin typeface="Cambria Math" panose="02040503050406030204" pitchFamily="18" charset="0"/>
                              </a:rPr>
                            </m:ctrlPr>
                          </m:sSubSupPr>
                          <m:e>
                            <m:r>
                              <a:rPr lang="en-US" i="1">
                                <a:latin typeface="Cambria Math" panose="02040503050406030204" pitchFamily="18" charset="0"/>
                              </a:rPr>
                              <m:t>𝑁</m:t>
                            </m:r>
                          </m:e>
                          <m:sub>
                            <m:r>
                              <a:rPr lang="en-US" i="1">
                                <a:latin typeface="Cambria Math" panose="02040503050406030204" pitchFamily="18" charset="0"/>
                              </a:rPr>
                              <m:t>𝑟</m:t>
                            </m:r>
                          </m:sub>
                          <m:sup>
                            <m:r>
                              <a:rPr lang="en-US" i="1">
                                <a:latin typeface="Cambria Math" panose="02040503050406030204" pitchFamily="18" charset="0"/>
                              </a:rPr>
                              <m:t>2</m:t>
                            </m:r>
                          </m:sup>
                        </m:sSubSup>
                        <m:r>
                          <a:rPr lang="en-US" i="1">
                            <a:latin typeface="Cambria Math" panose="02040503050406030204" pitchFamily="18" charset="0"/>
                          </a:rPr>
                          <m:t>𝑚</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𝑤</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𝑟</m:t>
                                </m:r>
                              </m:sub>
                            </m:sSub>
                            <m:r>
                              <a:rPr lang="en-US" i="1">
                                <a:latin typeface="Cambria Math" panose="02040503050406030204" pitchFamily="18" charset="0"/>
                              </a:rPr>
                              <m:t>𝑚</m:t>
                            </m:r>
                            <m:sSubSup>
                              <m:sSubSupPr>
                                <m:ctrlPr>
                                  <a:rPr lang="en-US" i="1">
                                    <a:latin typeface="Cambria Math" panose="02040503050406030204" pitchFamily="18" charset="0"/>
                                  </a:rPr>
                                </m:ctrlPr>
                              </m:sSubSupPr>
                              <m:e>
                                <m:r>
                                  <a:rPr lang="en-US" i="1">
                                    <a:latin typeface="Cambria Math" panose="02040503050406030204" pitchFamily="18" charset="0"/>
                                  </a:rPr>
                                  <m:t>𝑁</m:t>
                                </m:r>
                              </m:e>
                              <m:sub>
                                <m:r>
                                  <a:rPr lang="en-US" i="1">
                                    <a:latin typeface="Cambria Math" panose="02040503050406030204" pitchFamily="18" charset="0"/>
                                  </a:rPr>
                                  <m:t>𝑟</m:t>
                                </m:r>
                              </m:sub>
                              <m:sup>
                                <m:r>
                                  <a:rPr lang="en-US" i="1">
                                    <a:latin typeface="Cambria Math" panose="02040503050406030204" pitchFamily="18" charset="0"/>
                                  </a:rPr>
                                  <m:t>2</m:t>
                                </m:r>
                              </m:sup>
                            </m:sSubSup>
                            <m:sSubSup>
                              <m:sSubSupPr>
                                <m:ctrlPr>
                                  <a:rPr lang="en-US" i="1">
                                    <a:latin typeface="Cambria Math" panose="02040503050406030204" pitchFamily="18" charset="0"/>
                                  </a:rPr>
                                </m:ctrlPr>
                              </m:sSubSupPr>
                              <m:e>
                                <m:r>
                                  <a:rPr lang="en-US" i="1">
                                    <a:latin typeface="Cambria Math" panose="02040503050406030204" pitchFamily="18" charset="0"/>
                                  </a:rPr>
                                  <m:t>𝑟</m:t>
                                </m:r>
                              </m:e>
                              <m:sub>
                                <m:r>
                                  <a:rPr lang="en-US" i="1">
                                    <a:latin typeface="Cambria Math" panose="02040503050406030204" pitchFamily="18" charset="0"/>
                                  </a:rPr>
                                  <m:t>𝑟</m:t>
                                </m:r>
                              </m:sub>
                              <m:sup>
                                <m:r>
                                  <a:rPr lang="en-US" i="1">
                                    <a:latin typeface="Cambria Math" panose="02040503050406030204" pitchFamily="18" charset="0"/>
                                  </a:rPr>
                                  <m:t>2</m:t>
                                </m:r>
                              </m:sup>
                            </m:sSubSup>
                            <m:r>
                              <a:rPr lang="en-US" i="1">
                                <a:latin typeface="Cambria Math" panose="02040503050406030204" pitchFamily="18" charset="0"/>
                              </a:rPr>
                              <m:t> + </m:t>
                            </m:r>
                            <m:r>
                              <a:rPr lang="en-US" i="1">
                                <a:latin typeface="Cambria Math" panose="02040503050406030204" pitchFamily="18" charset="0"/>
                              </a:rPr>
                              <m:t>𝑀</m:t>
                            </m:r>
                          </m:e>
                        </m:d>
                      </m:den>
                    </m:f>
                  </m:oMath>
                </a14:m>
                <a:r>
                  <a:rPr lang="en-US" dirty="0"/>
                  <a:t>		</a:t>
                </a:r>
              </a:p>
              <a:p>
                <a:r>
                  <a:rPr lang="en-US" dirty="0"/>
                  <a:t>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42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𝑟</m:t>
                            </m:r>
                          </m:sub>
                        </m:s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𝑤</m:t>
                            </m:r>
                          </m:sub>
                        </m:sSub>
                        <m:r>
                          <a:rPr lang="en-US" i="1">
                            <a:latin typeface="Cambria Math" panose="02040503050406030204" pitchFamily="18" charset="0"/>
                          </a:rPr>
                          <m:t>𝑙𝑚</m:t>
                        </m:r>
                        <m:sSubSup>
                          <m:sSubSupPr>
                            <m:ctrlPr>
                              <a:rPr lang="en-US" i="1">
                                <a:latin typeface="Cambria Math" panose="02040503050406030204" pitchFamily="18" charset="0"/>
                              </a:rPr>
                            </m:ctrlPr>
                          </m:sSubSupPr>
                          <m:e>
                            <m:r>
                              <a:rPr lang="en-US" i="1">
                                <a:latin typeface="Cambria Math" panose="02040503050406030204" pitchFamily="18" charset="0"/>
                              </a:rPr>
                              <m:t>𝑁</m:t>
                            </m:r>
                          </m:e>
                          <m:sub>
                            <m:r>
                              <a:rPr lang="en-US" i="1">
                                <a:latin typeface="Cambria Math" panose="02040503050406030204" pitchFamily="18" charset="0"/>
                              </a:rPr>
                              <m:t>𝑟</m:t>
                            </m:r>
                          </m:sub>
                          <m:sup>
                            <m:r>
                              <a:rPr lang="en-US" i="1">
                                <a:latin typeface="Cambria Math" panose="02040503050406030204" pitchFamily="18" charset="0"/>
                              </a:rPr>
                              <m:t>2</m:t>
                            </m:r>
                          </m:sup>
                        </m:sSubSup>
                        <m:sSubSup>
                          <m:sSubSupPr>
                            <m:ctrlPr>
                              <a:rPr lang="en-US" i="1">
                                <a:latin typeface="Cambria Math" panose="02040503050406030204" pitchFamily="18" charset="0"/>
                              </a:rPr>
                            </m:ctrlPr>
                          </m:sSubSupPr>
                          <m:e>
                            <m:r>
                              <a:rPr lang="en-US" i="1">
                                <a:latin typeface="Cambria Math" panose="02040503050406030204" pitchFamily="18" charset="0"/>
                              </a:rPr>
                              <m:t>𝑟</m:t>
                            </m:r>
                          </m:e>
                          <m:sub>
                            <m:r>
                              <a:rPr lang="en-US" i="1">
                                <a:latin typeface="Cambria Math" panose="02040503050406030204" pitchFamily="18" charset="0"/>
                              </a:rPr>
                              <m:t>𝑟</m:t>
                            </m:r>
                          </m:sub>
                          <m:sup>
                            <m:r>
                              <a:rPr lang="en-US" i="1">
                                <a:latin typeface="Cambria Math" panose="02040503050406030204" pitchFamily="18" charset="0"/>
                              </a:rPr>
                              <m:t>2</m:t>
                            </m:r>
                          </m:sup>
                        </m:sSubSup>
                        <m:r>
                          <a:rPr lang="en-US" i="1">
                            <a:latin typeface="Cambria Math" panose="02040503050406030204" pitchFamily="18" charset="0"/>
                          </a:rPr>
                          <m:t> + </m:t>
                        </m:r>
                        <m:r>
                          <a:rPr lang="en-US" i="1">
                            <a:latin typeface="Cambria Math" panose="02040503050406030204" pitchFamily="18" charset="0"/>
                          </a:rPr>
                          <m:t>𝑀</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𝑤</m:t>
                            </m:r>
                          </m:sub>
                        </m:sSub>
                        <m:r>
                          <a:rPr lang="en-US" i="1">
                            <a:latin typeface="Cambria Math" panose="02040503050406030204" pitchFamily="18" charset="0"/>
                          </a:rPr>
                          <m:t>𝑔</m:t>
                        </m:r>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𝑤</m:t>
                            </m:r>
                          </m:sub>
                        </m:sSub>
                        <m:r>
                          <a:rPr lang="en-US" i="1">
                            <a:latin typeface="Cambria Math" panose="02040503050406030204" pitchFamily="18" charset="0"/>
                          </a:rPr>
                          <m:t>𝑔𝑚</m:t>
                        </m:r>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𝑤</m:t>
                            </m:r>
                          </m:sub>
                        </m:sSub>
                        <m:r>
                          <a:rPr lang="en-US" i="1">
                            <a:latin typeface="Cambria Math" panose="02040503050406030204" pitchFamily="18" charset="0"/>
                          </a:rPr>
                          <m:t>𝑙𝑚</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𝑤</m:t>
                            </m:r>
                          </m:sub>
                        </m:sSub>
                        <m:r>
                          <a:rPr lang="en-US" i="1">
                            <a:latin typeface="Cambria Math" panose="02040503050406030204" pitchFamily="18" charset="0"/>
                          </a:rPr>
                          <m:t>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𝑟</m:t>
                                </m:r>
                              </m:sub>
                            </m:sSub>
                            <m:r>
                              <a:rPr lang="en-US" i="1">
                                <a:latin typeface="Cambria Math" panose="02040503050406030204" pitchFamily="18" charset="0"/>
                              </a:rPr>
                              <m:t>𝑚</m:t>
                            </m:r>
                            <m:r>
                              <a:rPr lang="en-US" i="1">
                                <a:latin typeface="Cambria Math" panose="02040503050406030204" pitchFamily="18" charset="0"/>
                              </a:rPr>
                              <m:t> </m:t>
                            </m:r>
                            <m:sSubSup>
                              <m:sSubSupPr>
                                <m:ctrlPr>
                                  <a:rPr lang="en-US" i="1">
                                    <a:latin typeface="Cambria Math" panose="02040503050406030204" pitchFamily="18" charset="0"/>
                                  </a:rPr>
                                </m:ctrlPr>
                              </m:sSubSupPr>
                              <m:e>
                                <m:r>
                                  <a:rPr lang="en-US" i="1">
                                    <a:latin typeface="Cambria Math" panose="02040503050406030204" pitchFamily="18" charset="0"/>
                                  </a:rPr>
                                  <m:t>𝑁</m:t>
                                </m:r>
                              </m:e>
                              <m:sub>
                                <m:r>
                                  <a:rPr lang="en-US" i="1">
                                    <a:latin typeface="Cambria Math" panose="02040503050406030204" pitchFamily="18" charset="0"/>
                                  </a:rPr>
                                  <m:t>𝑟</m:t>
                                </m:r>
                              </m:sub>
                              <m:sup>
                                <m:r>
                                  <a:rPr lang="en-US" i="1">
                                    <a:latin typeface="Cambria Math" panose="02040503050406030204" pitchFamily="18" charset="0"/>
                                  </a:rPr>
                                  <m:t>2</m:t>
                                </m:r>
                              </m:sup>
                            </m:sSubSup>
                            <m:sSubSup>
                              <m:sSubSupPr>
                                <m:ctrlPr>
                                  <a:rPr lang="en-US" i="1">
                                    <a:latin typeface="Cambria Math" panose="02040503050406030204" pitchFamily="18" charset="0"/>
                                  </a:rPr>
                                </m:ctrlPr>
                              </m:sSubSupPr>
                              <m:e>
                                <m:r>
                                  <a:rPr lang="en-US" i="1">
                                    <a:latin typeface="Cambria Math" panose="02040503050406030204" pitchFamily="18" charset="0"/>
                                  </a:rPr>
                                  <m:t>𝑟</m:t>
                                </m:r>
                              </m:e>
                              <m:sub>
                                <m:r>
                                  <a:rPr lang="en-US" i="1">
                                    <a:latin typeface="Cambria Math" panose="02040503050406030204" pitchFamily="18" charset="0"/>
                                  </a:rPr>
                                  <m:t>𝑟</m:t>
                                </m:r>
                              </m:sub>
                              <m:sup>
                                <m:r>
                                  <a:rPr lang="en-US" i="1">
                                    <a:latin typeface="Cambria Math" panose="02040503050406030204" pitchFamily="18" charset="0"/>
                                  </a:rPr>
                                  <m:t>2</m:t>
                                </m:r>
                              </m:sup>
                            </m:sSubSup>
                            <m:r>
                              <a:rPr lang="en-US" i="1">
                                <a:latin typeface="Cambria Math" panose="02040503050406030204" pitchFamily="18" charset="0"/>
                              </a:rPr>
                              <m:t>+ </m:t>
                            </m:r>
                            <m:r>
                              <a:rPr lang="en-US" i="1">
                                <a:latin typeface="Cambria Math" panose="02040503050406030204" pitchFamily="18" charset="0"/>
                              </a:rPr>
                              <m:t>𝑀</m:t>
                            </m:r>
                          </m:e>
                        </m:d>
                      </m:den>
                    </m:f>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43</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𝑣</m:t>
                            </m:r>
                          </m:sub>
                        </m:sSub>
                        <m:sSubSup>
                          <m:sSubSupPr>
                            <m:ctrlPr>
                              <a:rPr lang="en-US" i="1">
                                <a:latin typeface="Cambria Math" panose="02040503050406030204" pitchFamily="18" charset="0"/>
                              </a:rPr>
                            </m:ctrlPr>
                          </m:sSubSupPr>
                          <m:e>
                            <m:r>
                              <a:rPr lang="en-US" i="1">
                                <a:latin typeface="Cambria Math" panose="02040503050406030204" pitchFamily="18" charset="0"/>
                              </a:rPr>
                              <m:t>𝑁</m:t>
                            </m:r>
                          </m:e>
                          <m:sub>
                            <m:r>
                              <a:rPr lang="en-US" i="1">
                                <a:latin typeface="Cambria Math" panose="02040503050406030204" pitchFamily="18" charset="0"/>
                              </a:rPr>
                              <m:t>𝑟</m:t>
                            </m:r>
                          </m:sub>
                          <m:sup>
                            <m:r>
                              <a:rPr lang="en-US" i="1">
                                <a:latin typeface="Cambria Math" panose="02040503050406030204" pitchFamily="18" charset="0"/>
                              </a:rPr>
                              <m:t>2</m:t>
                            </m:r>
                          </m:sup>
                        </m:sSubSup>
                        <m:r>
                          <a:rPr lang="en-US" i="1">
                            <a:latin typeface="Cambria Math" panose="02040503050406030204" pitchFamily="18" charset="0"/>
                          </a:rPr>
                          <m:t>𝑚</m:t>
                        </m:r>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𝑣</m:t>
                            </m:r>
                          </m:sub>
                        </m:sSub>
                        <m:r>
                          <a:rPr lang="en-US" i="1">
                            <a:latin typeface="Cambria Math" panose="02040503050406030204" pitchFamily="18" charset="0"/>
                          </a:rPr>
                          <m:t>𝑀</m:t>
                        </m:r>
                        <m:sSubSup>
                          <m:sSubSupPr>
                            <m:ctrlPr>
                              <a:rPr lang="en-US" i="1">
                                <a:latin typeface="Cambria Math" panose="02040503050406030204" pitchFamily="18" charset="0"/>
                              </a:rPr>
                            </m:ctrlPr>
                          </m:sSubSupPr>
                          <m:e>
                            <m:r>
                              <a:rPr lang="en-US" i="1">
                                <a:latin typeface="Cambria Math" panose="02040503050406030204" pitchFamily="18" charset="0"/>
                              </a:rPr>
                              <m:t>𝑁</m:t>
                            </m:r>
                          </m:e>
                          <m:sub>
                            <m:r>
                              <a:rPr lang="en-US" i="1">
                                <a:latin typeface="Cambria Math" panose="02040503050406030204" pitchFamily="18" charset="0"/>
                              </a:rPr>
                              <m:t>𝑟</m:t>
                            </m:r>
                          </m:sub>
                          <m:sup>
                            <m:r>
                              <a:rPr lang="en-US" i="1">
                                <a:latin typeface="Cambria Math" panose="02040503050406030204" pitchFamily="18" charset="0"/>
                              </a:rPr>
                              <m:t>2</m:t>
                            </m:r>
                          </m:sup>
                        </m:sSubSup>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𝑤</m:t>
                            </m:r>
                          </m:sub>
                        </m:sSub>
                        <m:r>
                          <a:rPr lang="en-US" i="1">
                            <a:latin typeface="Cambria Math" panose="02040503050406030204" pitchFamily="18" charset="0"/>
                          </a:rPr>
                          <m:t>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𝑟</m:t>
                                </m:r>
                              </m:sub>
                            </m:sSub>
                            <m:r>
                              <a:rPr lang="en-US" i="1">
                                <a:latin typeface="Cambria Math" panose="02040503050406030204" pitchFamily="18" charset="0"/>
                              </a:rPr>
                              <m:t>𝑚</m:t>
                            </m:r>
                            <m:sSubSup>
                              <m:sSubSupPr>
                                <m:ctrlPr>
                                  <a:rPr lang="en-US" i="1">
                                    <a:latin typeface="Cambria Math" panose="02040503050406030204" pitchFamily="18" charset="0"/>
                                  </a:rPr>
                                </m:ctrlPr>
                              </m:sSubSupPr>
                              <m:e>
                                <m:r>
                                  <a:rPr lang="en-US" i="1">
                                    <a:latin typeface="Cambria Math" panose="02040503050406030204" pitchFamily="18" charset="0"/>
                                  </a:rPr>
                                  <m:t>𝑁</m:t>
                                </m:r>
                              </m:e>
                              <m:sub>
                                <m:r>
                                  <a:rPr lang="en-US" i="1">
                                    <a:latin typeface="Cambria Math" panose="02040503050406030204" pitchFamily="18" charset="0"/>
                                  </a:rPr>
                                  <m:t>𝑟</m:t>
                                </m:r>
                              </m:sub>
                              <m:sup>
                                <m:r>
                                  <a:rPr lang="en-US" i="1">
                                    <a:latin typeface="Cambria Math" panose="02040503050406030204" pitchFamily="18" charset="0"/>
                                  </a:rPr>
                                  <m:t>2</m:t>
                                </m:r>
                              </m:sup>
                            </m:sSubSup>
                            <m:sSubSup>
                              <m:sSubSupPr>
                                <m:ctrlPr>
                                  <a:rPr lang="en-US" i="1">
                                    <a:latin typeface="Cambria Math" panose="02040503050406030204" pitchFamily="18" charset="0"/>
                                  </a:rPr>
                                </m:ctrlPr>
                              </m:sSubSupPr>
                              <m:e>
                                <m:r>
                                  <a:rPr lang="en-US" i="1">
                                    <a:latin typeface="Cambria Math" panose="02040503050406030204" pitchFamily="18" charset="0"/>
                                  </a:rPr>
                                  <m:t>𝑟</m:t>
                                </m:r>
                              </m:e>
                              <m:sub>
                                <m:r>
                                  <a:rPr lang="en-US" i="1">
                                    <a:latin typeface="Cambria Math" panose="02040503050406030204" pitchFamily="18" charset="0"/>
                                  </a:rPr>
                                  <m:t>𝑟</m:t>
                                </m:r>
                              </m:sub>
                              <m:sup>
                                <m:r>
                                  <a:rPr lang="en-US" i="1">
                                    <a:latin typeface="Cambria Math" panose="02040503050406030204" pitchFamily="18" charset="0"/>
                                  </a:rPr>
                                  <m:t>2</m:t>
                                </m:r>
                              </m:sup>
                            </m:sSubSup>
                            <m:r>
                              <a:rPr lang="en-US" i="1">
                                <a:latin typeface="Cambria Math" panose="02040503050406030204" pitchFamily="18" charset="0"/>
                              </a:rPr>
                              <m:t> + </m:t>
                            </m:r>
                            <m:r>
                              <a:rPr lang="en-US" i="1">
                                <a:latin typeface="Cambria Math" panose="02040503050406030204" pitchFamily="18" charset="0"/>
                              </a:rPr>
                              <m:t>𝑀</m:t>
                            </m:r>
                          </m:e>
                        </m:d>
                      </m:den>
                    </m:f>
                  </m:oMath>
                </a14:m>
                <a:r>
                  <a:rPr lang="en-US" dirty="0"/>
                  <a:t>  		 </a:t>
                </a:r>
              </a:p>
              <a:p>
                <a14:m>
                  <m:oMath xmlns:m="http://schemas.openxmlformats.org/officeDocument/2006/math">
                    <m:r>
                      <a:rPr lang="en-US" i="1">
                        <a:latin typeface="Cambria Math" panose="02040503050406030204" pitchFamily="18" charset="0"/>
                      </a:rPr>
                      <m:t>𝐵</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0</m:t>
                              </m:r>
                            </m:e>
                          </m:mr>
                          <m:mr>
                            <m:e>
                              <m:r>
                                <a:rPr lang="en-US" i="1">
                                  <a:latin typeface="Cambria Math" panose="02040503050406030204" pitchFamily="18" charset="0"/>
                                </a:rPr>
                                <m:t>0</m:t>
                              </m:r>
                            </m:e>
                          </m:mr>
                          <m:mr>
                            <m:e>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31</m:t>
                                  </m:r>
                                </m:sub>
                              </m:sSub>
                            </m:e>
                          </m:mr>
                          <m:mr>
                            <m:e>
                              <m:sSub>
                                <m:sSubPr>
                                  <m:ctrlPr>
                                    <a:rPr lang="en-US" i="1">
                                      <a:latin typeface="Cambria Math" panose="02040503050406030204" pitchFamily="18" charset="0"/>
                                    </a:rPr>
                                  </m:ctrlPr>
                                </m:sSubPr>
                                <m:e>
                                  <m:r>
                                    <a:rPr lang="x-none" i="1">
                                      <a:latin typeface="Cambria Math" panose="02040503050406030204" pitchFamily="18" charset="0"/>
                                    </a:rPr>
                                    <m:t>𝐵</m:t>
                                  </m:r>
                                </m:e>
                                <m:sub>
                                  <m:r>
                                    <a:rPr lang="x-none" i="1">
                                      <a:latin typeface="Cambria Math" panose="02040503050406030204" pitchFamily="18" charset="0"/>
                                    </a:rPr>
                                    <m:t>41</m:t>
                                  </m:r>
                                </m:sub>
                              </m:sSub>
                            </m:e>
                          </m:mr>
                        </m:m>
                      </m:e>
                    </m:d>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31</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𝑟</m:t>
                            </m:r>
                          </m:sub>
                        </m:sSub>
                        <m:r>
                          <a:rPr lang="en-US" i="1">
                            <a:latin typeface="Cambria Math" panose="02040503050406030204" pitchFamily="18" charset="0"/>
                          </a:rPr>
                          <m:t>𝑚</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𝑤</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𝑟</m:t>
                                </m:r>
                              </m:sub>
                            </m:sSub>
                            <m:r>
                              <a:rPr lang="en-US" i="1">
                                <a:latin typeface="Cambria Math" panose="02040503050406030204" pitchFamily="18" charset="0"/>
                              </a:rPr>
                              <m:t>𝑚</m:t>
                            </m:r>
                            <m:sSubSup>
                              <m:sSubSupPr>
                                <m:ctrlPr>
                                  <a:rPr lang="en-US" i="1">
                                    <a:latin typeface="Cambria Math" panose="02040503050406030204" pitchFamily="18" charset="0"/>
                                  </a:rPr>
                                </m:ctrlPr>
                              </m:sSubSupPr>
                              <m:e>
                                <m:r>
                                  <a:rPr lang="en-US" i="1">
                                    <a:latin typeface="Cambria Math" panose="02040503050406030204" pitchFamily="18" charset="0"/>
                                  </a:rPr>
                                  <m:t>𝑁</m:t>
                                </m:r>
                              </m:e>
                              <m:sub>
                                <m:r>
                                  <a:rPr lang="en-US" i="1">
                                    <a:latin typeface="Cambria Math" panose="02040503050406030204" pitchFamily="18" charset="0"/>
                                  </a:rPr>
                                  <m:t>𝑟</m:t>
                                </m:r>
                              </m:sub>
                              <m:sup>
                                <m:r>
                                  <a:rPr lang="en-US" i="1">
                                    <a:latin typeface="Cambria Math" panose="02040503050406030204" pitchFamily="18" charset="0"/>
                                  </a:rPr>
                                  <m:t>2</m:t>
                                </m:r>
                              </m:sup>
                            </m:sSubSup>
                            <m:sSubSup>
                              <m:sSubSupPr>
                                <m:ctrlPr>
                                  <a:rPr lang="en-US" i="1">
                                    <a:latin typeface="Cambria Math" panose="02040503050406030204" pitchFamily="18" charset="0"/>
                                  </a:rPr>
                                </m:ctrlPr>
                              </m:sSubSupPr>
                              <m:e>
                                <m:r>
                                  <a:rPr lang="en-US" i="1">
                                    <a:latin typeface="Cambria Math" panose="02040503050406030204" pitchFamily="18" charset="0"/>
                                  </a:rPr>
                                  <m:t>𝑟</m:t>
                                </m:r>
                              </m:e>
                              <m:sub>
                                <m:r>
                                  <a:rPr lang="en-US" i="1">
                                    <a:latin typeface="Cambria Math" panose="02040503050406030204" pitchFamily="18" charset="0"/>
                                  </a:rPr>
                                  <m:t>𝑟</m:t>
                                </m:r>
                              </m:sub>
                              <m:sup>
                                <m:r>
                                  <a:rPr lang="en-US" i="1">
                                    <a:latin typeface="Cambria Math" panose="02040503050406030204" pitchFamily="18" charset="0"/>
                                  </a:rPr>
                                  <m:t>2</m:t>
                                </m:r>
                              </m:sup>
                            </m:sSubSup>
                            <m:r>
                              <a:rPr lang="en-US" i="1">
                                <a:latin typeface="Cambria Math" panose="02040503050406030204" pitchFamily="18" charset="0"/>
                              </a:rPr>
                              <m:t> + </m:t>
                            </m:r>
                            <m:r>
                              <a:rPr lang="en-US" i="1">
                                <a:latin typeface="Cambria Math" panose="02040503050406030204" pitchFamily="18" charset="0"/>
                              </a:rPr>
                              <m:t>𝑀</m:t>
                            </m:r>
                          </m:e>
                        </m:d>
                      </m:den>
                    </m:f>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41</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𝑡</m:t>
                            </m:r>
                          </m:sub>
                        </m:sSub>
                        <m:r>
                          <a:rPr lang="en-US" i="1">
                            <a:latin typeface="Cambria Math" panose="02040503050406030204" pitchFamily="18" charset="0"/>
                          </a:rPr>
                          <m:t>𝑀</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𝑟</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𝑟</m:t>
                            </m:r>
                          </m:sub>
                        </m:sSub>
                        <m:r>
                          <a:rPr lang="en-US" i="1">
                            <a:latin typeface="Cambria Math" panose="02040503050406030204" pitchFamily="18" charset="0"/>
                          </a:rPr>
                          <m:t>𝑚</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𝑤</m:t>
                            </m:r>
                          </m:sub>
                        </m:sSub>
                        <m:r>
                          <a:rPr lang="en-US" i="1">
                            <a:latin typeface="Cambria Math" panose="02040503050406030204" pitchFamily="18" charset="0"/>
                          </a:rPr>
                          <m:t>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𝑟</m:t>
                                </m:r>
                              </m:sub>
                            </m:sSub>
                            <m:r>
                              <a:rPr lang="en-US" i="1">
                                <a:latin typeface="Cambria Math" panose="02040503050406030204" pitchFamily="18" charset="0"/>
                              </a:rPr>
                              <m:t>𝑚</m:t>
                            </m:r>
                            <m:sSubSup>
                              <m:sSubSupPr>
                                <m:ctrlPr>
                                  <a:rPr lang="en-US" i="1">
                                    <a:latin typeface="Cambria Math" panose="02040503050406030204" pitchFamily="18" charset="0"/>
                                  </a:rPr>
                                </m:ctrlPr>
                              </m:sSubSupPr>
                              <m:e>
                                <m:r>
                                  <a:rPr lang="en-US" i="1">
                                    <a:latin typeface="Cambria Math" panose="02040503050406030204" pitchFamily="18" charset="0"/>
                                  </a:rPr>
                                  <m:t>𝑁</m:t>
                                </m:r>
                              </m:e>
                              <m:sub>
                                <m:r>
                                  <a:rPr lang="en-US" i="1">
                                    <a:latin typeface="Cambria Math" panose="02040503050406030204" pitchFamily="18" charset="0"/>
                                  </a:rPr>
                                  <m:t>𝑟</m:t>
                                </m:r>
                              </m:sub>
                              <m:sup>
                                <m:r>
                                  <a:rPr lang="en-US" i="1">
                                    <a:latin typeface="Cambria Math" panose="02040503050406030204" pitchFamily="18" charset="0"/>
                                  </a:rPr>
                                  <m:t>2</m:t>
                                </m:r>
                              </m:sup>
                            </m:sSubSup>
                            <m:sSubSup>
                              <m:sSubSupPr>
                                <m:ctrlPr>
                                  <a:rPr lang="en-US" i="1">
                                    <a:latin typeface="Cambria Math" panose="02040503050406030204" pitchFamily="18" charset="0"/>
                                  </a:rPr>
                                </m:ctrlPr>
                              </m:sSubSupPr>
                              <m:e>
                                <m:r>
                                  <a:rPr lang="en-US" i="1">
                                    <a:latin typeface="Cambria Math" panose="02040503050406030204" pitchFamily="18" charset="0"/>
                                  </a:rPr>
                                  <m:t>𝑟</m:t>
                                </m:r>
                              </m:e>
                              <m:sub>
                                <m:r>
                                  <a:rPr lang="en-US" i="1">
                                    <a:latin typeface="Cambria Math" panose="02040503050406030204" pitchFamily="18" charset="0"/>
                                  </a:rPr>
                                  <m:t>𝑟</m:t>
                                </m:r>
                              </m:sub>
                              <m:sup>
                                <m:r>
                                  <a:rPr lang="en-US" i="1">
                                    <a:latin typeface="Cambria Math" panose="02040503050406030204" pitchFamily="18" charset="0"/>
                                  </a:rPr>
                                  <m:t>2</m:t>
                                </m:r>
                              </m:sup>
                            </m:sSubSup>
                            <m:r>
                              <a:rPr lang="en-US" i="1">
                                <a:latin typeface="Cambria Math" panose="02040503050406030204" pitchFamily="18" charset="0"/>
                              </a:rPr>
                              <m:t> + </m:t>
                            </m:r>
                            <m:r>
                              <a:rPr lang="en-US" i="1">
                                <a:latin typeface="Cambria Math" panose="02040503050406030204" pitchFamily="18" charset="0"/>
                              </a:rPr>
                              <m:t>𝑀</m:t>
                            </m:r>
                          </m:e>
                        </m:d>
                      </m:den>
                    </m:f>
                  </m:oMath>
                </a14:m>
                <a:r>
                  <a:rPr lang="en-US" dirty="0"/>
                  <a:t>			</a:t>
                </a:r>
              </a:p>
              <a:p>
                <a14:m>
                  <m:oMath xmlns:m="http://schemas.openxmlformats.org/officeDocument/2006/math">
                    <m:r>
                      <a:rPr lang="en-US" i="1">
                        <a:latin typeface="Cambria Math" panose="02040503050406030204" pitchFamily="18" charset="0"/>
                      </a:rPr>
                      <m:t>𝐶</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4"/>
                                  <m:mcJc m:val="center"/>
                                </m:mcPr>
                              </m:mc>
                            </m:mcs>
                            <m:ctrlPr>
                              <a:rPr lang="en-US" i="1">
                                <a:latin typeface="Cambria Math" panose="02040503050406030204" pitchFamily="18" charset="0"/>
                              </a:rPr>
                            </m:ctrlPr>
                          </m:mPr>
                          <m:mr>
                            <m:e>
                              <m:r>
                                <a:rPr lang="en-US" i="1">
                                  <a:latin typeface="Cambria Math" panose="02040503050406030204" pitchFamily="18" charset="0"/>
                                </a:rPr>
                                <m:t>1</m:t>
                              </m:r>
                            </m:e>
                            <m:e>
                              <m:r>
                                <a:rPr lang="en-US" i="1">
                                  <a:latin typeface="Cambria Math" panose="02040503050406030204" pitchFamily="18" charset="0"/>
                                </a:rPr>
                                <m:t>0</m:t>
                              </m:r>
                            </m:e>
                            <m:e>
                              <m:r>
                                <a:rPr lang="x-none" i="1">
                                  <a:latin typeface="Cambria Math" panose="02040503050406030204" pitchFamily="18" charset="0"/>
                                </a:rPr>
                                <m:t>0</m:t>
                              </m:r>
                            </m:e>
                            <m:e>
                              <m:r>
                                <a:rPr lang="x-none" i="1">
                                  <a:latin typeface="Cambria Math" panose="02040503050406030204" pitchFamily="18" charset="0"/>
                                </a:rPr>
                                <m:t>0</m:t>
                              </m:r>
                            </m:e>
                          </m:mr>
                          <m:mr>
                            <m:e>
                              <m:r>
                                <a:rPr lang="x-none" i="1">
                                  <a:latin typeface="Cambria Math" panose="02040503050406030204" pitchFamily="18" charset="0"/>
                                </a:rPr>
                                <m:t>0</m:t>
                              </m:r>
                            </m:e>
                            <m:e>
                              <m:r>
                                <a:rPr lang="x-none" i="1">
                                  <a:latin typeface="Cambria Math" panose="02040503050406030204" pitchFamily="18" charset="0"/>
                                </a:rPr>
                                <m:t>1</m:t>
                              </m:r>
                            </m:e>
                            <m:e>
                              <m:r>
                                <a:rPr lang="x-none" i="1">
                                  <a:latin typeface="Cambria Math" panose="02040503050406030204" pitchFamily="18" charset="0"/>
                                </a:rPr>
                                <m:t>0</m:t>
                              </m:r>
                            </m:e>
                            <m:e>
                              <m:r>
                                <a:rPr lang="x-none" i="1">
                                  <a:latin typeface="Cambria Math" panose="02040503050406030204" pitchFamily="18" charset="0"/>
                                </a:rPr>
                                <m:t>0</m:t>
                              </m:r>
                            </m:e>
                          </m:mr>
                        </m:m>
                      </m:e>
                    </m:d>
                    <m:r>
                      <a:rPr lang="en-US" i="1">
                        <a:latin typeface="Cambria Math" panose="02040503050406030204" pitchFamily="18" charset="0"/>
                      </a:rPr>
                      <m:t>     </m:t>
                    </m:r>
                    <m:r>
                      <a:rPr lang="en-US" i="1">
                        <a:latin typeface="Cambria Math" panose="02040503050406030204" pitchFamily="18" charset="0"/>
                      </a:rPr>
                      <m:t>𝐷</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i="1">
                                <a:latin typeface="Cambria Math" panose="02040503050406030204" pitchFamily="18" charset="0"/>
                              </a:rPr>
                              <m:t>0</m:t>
                            </m:r>
                          </m:e>
                          <m:e>
                            <m:r>
                              <a:rPr lang="en-US" i="1">
                                <a:latin typeface="Cambria Math" panose="02040503050406030204" pitchFamily="18" charset="0"/>
                              </a:rPr>
                              <m:t>0</m:t>
                            </m:r>
                          </m:e>
                        </m:eqArr>
                      </m:e>
                    </m:d>
                  </m:oMath>
                </a14:m>
                <a:r>
                  <a:rPr lang="en-US" dirty="0"/>
                  <a:t>		</a:t>
                </a:r>
              </a:p>
            </p:txBody>
          </p:sp>
        </mc:Choice>
        <mc:Fallback>
          <p:sp>
            <p:nvSpPr>
              <p:cNvPr id="5" name="Rectangle 4">
                <a:extLst>
                  <a:ext uri="{FF2B5EF4-FFF2-40B4-BE49-F238E27FC236}">
                    <a16:creationId xmlns:a16="http://schemas.microsoft.com/office/drawing/2014/main" id="{A1202593-0CB1-42C6-8BC3-66FB87774598}"/>
                  </a:ext>
                </a:extLst>
              </p:cNvPr>
              <p:cNvSpPr>
                <a:spLocks noRot="1" noChangeAspect="1" noMove="1" noResize="1" noEditPoints="1" noAdjustHandles="1" noChangeArrowheads="1" noChangeShapeType="1" noTextEdit="1"/>
              </p:cNvSpPr>
              <p:nvPr/>
            </p:nvSpPr>
            <p:spPr>
              <a:xfrm>
                <a:off x="5606142" y="611301"/>
                <a:ext cx="6832600" cy="4760919"/>
              </a:xfrm>
              <a:prstGeom prst="rect">
                <a:avLst/>
              </a:prstGeom>
              <a:blipFill>
                <a:blip r:embed="rId2"/>
                <a:stretch>
                  <a:fillRect b="-21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75730648-717A-45A1-89B7-170465FEA779}"/>
                  </a:ext>
                </a:extLst>
              </p:cNvPr>
              <p:cNvSpPr/>
              <p:nvPr/>
            </p:nvSpPr>
            <p:spPr>
              <a:xfrm>
                <a:off x="349624" y="2074248"/>
                <a:ext cx="4426858" cy="3606372"/>
              </a:xfrm>
              <a:prstGeom prst="rect">
                <a:avLst/>
              </a:prstGeom>
            </p:spPr>
            <p:txBody>
              <a:bodyPr wrap="square">
                <a:spAutoFit/>
              </a:bodyPr>
              <a:lstStyle/>
              <a:p>
                <a:pPr algn="r">
                  <a:lnSpc>
                    <a:spcPct val="95000"/>
                  </a:lnSpc>
                  <a:spcAft>
                    <a:spcPts val="600"/>
                  </a:spcAft>
                  <a:tabLst>
                    <a:tab pos="182880" algn="l"/>
                  </a:tabLst>
                </a:pPr>
                <a14:m>
                  <m:oMath xmlns:m="http://schemas.openxmlformats.org/officeDocument/2006/math">
                    <m:r>
                      <a:rPr lang="en-US" i="1" spc="10">
                        <a:latin typeface="Cambria Math" panose="02040503050406030204" pitchFamily="18" charset="0"/>
                        <a:ea typeface="SimSun" panose="02010600030101010101" pitchFamily="2" charset="-122"/>
                      </a:rPr>
                      <m:t>𝐷</m:t>
                    </m:r>
                    <m:d>
                      <m:dPr>
                        <m:ctrlPr>
                          <a:rPr lang="en-US" i="1" spc="10">
                            <a:latin typeface="Cambria Math" panose="02040503050406030204" pitchFamily="18" charset="0"/>
                            <a:ea typeface="SimSun" panose="02010600030101010101" pitchFamily="2" charset="-122"/>
                          </a:rPr>
                        </m:ctrlPr>
                      </m:dPr>
                      <m:e>
                        <m:r>
                          <a:rPr lang="en-US" i="1" spc="10">
                            <a:latin typeface="Cambria Math" panose="02040503050406030204" pitchFamily="18" charset="0"/>
                            <a:ea typeface="SimSun" panose="02010600030101010101" pitchFamily="2" charset="-122"/>
                          </a:rPr>
                          <m:t>𝑞</m:t>
                        </m:r>
                      </m:e>
                    </m:d>
                    <m:r>
                      <a:rPr lang="en-US" i="1" spc="10">
                        <a:latin typeface="Cambria Math" panose="02040503050406030204" pitchFamily="18" charset="0"/>
                        <a:ea typeface="SimSun" panose="02010600030101010101" pitchFamily="2" charset="-122"/>
                      </a:rPr>
                      <m:t>=</m:t>
                    </m:r>
                    <m:d>
                      <m:dPr>
                        <m:begChr m:val="["/>
                        <m:endChr m:val="]"/>
                        <m:ctrlPr>
                          <a:rPr lang="en-US" i="1" spc="10">
                            <a:latin typeface="Cambria Math" panose="02040503050406030204" pitchFamily="18" charset="0"/>
                            <a:ea typeface="SimSun" panose="02010600030101010101" pitchFamily="2" charset="-122"/>
                          </a:rPr>
                        </m:ctrlPr>
                      </m:dPr>
                      <m:e>
                        <m:m>
                          <m:mPr>
                            <m:mcs>
                              <m:mc>
                                <m:mcPr>
                                  <m:count m:val="2"/>
                                  <m:mcJc m:val="center"/>
                                </m:mcPr>
                              </m:mc>
                            </m:mcs>
                            <m:ctrlPr>
                              <a:rPr lang="en-US" i="1" spc="10">
                                <a:latin typeface="Cambria Math" panose="02040503050406030204" pitchFamily="18" charset="0"/>
                                <a:ea typeface="SimSun" panose="02010600030101010101" pitchFamily="2" charset="-122"/>
                              </a:rPr>
                            </m:ctrlPr>
                          </m:mPr>
                          <m:mr>
                            <m:e>
                              <m:r>
                                <a:rPr lang="en-US" i="1" spc="10">
                                  <a:latin typeface="Cambria Math" panose="02040503050406030204" pitchFamily="18" charset="0"/>
                                  <a:ea typeface="SimSun" panose="02010600030101010101" pitchFamily="2" charset="-122"/>
                                </a:rPr>
                                <m:t>𝑀</m:t>
                              </m:r>
                              <m:r>
                                <a:rPr lang="en-US" i="1" spc="10">
                                  <a:latin typeface="Cambria Math" panose="02040503050406030204" pitchFamily="18" charset="0"/>
                                  <a:ea typeface="SimSun" panose="02010600030101010101" pitchFamily="2" charset="-122"/>
                                </a:rPr>
                                <m:t>+</m:t>
                              </m:r>
                              <m:r>
                                <a:rPr lang="en-US" i="1" spc="10">
                                  <a:latin typeface="Cambria Math" panose="02040503050406030204" pitchFamily="18" charset="0"/>
                                  <a:ea typeface="SimSun" panose="02010600030101010101" pitchFamily="2" charset="-122"/>
                                </a:rPr>
                                <m:t>𝑚</m:t>
                              </m:r>
                            </m:e>
                            <m:e>
                              <m:r>
                                <a:rPr lang="en-US" i="1" spc="10">
                                  <a:latin typeface="Cambria Math" panose="02040503050406030204" pitchFamily="18" charset="0"/>
                                  <a:ea typeface="SimSun" panose="02010600030101010101" pitchFamily="2" charset="-122"/>
                                </a:rPr>
                                <m:t>−</m:t>
                              </m:r>
                              <m:r>
                                <a:rPr lang="en-US" i="1" spc="10">
                                  <a:latin typeface="Cambria Math" panose="02040503050406030204" pitchFamily="18" charset="0"/>
                                  <a:ea typeface="SimSun" panose="02010600030101010101" pitchFamily="2" charset="-122"/>
                                </a:rPr>
                                <m:t>𝑚𝑙𝑐𝑜𝑠</m:t>
                              </m:r>
                              <m:r>
                                <a:rPr lang="en-US" i="1" spc="10">
                                  <a:latin typeface="Cambria Math" panose="02040503050406030204" pitchFamily="18" charset="0"/>
                                  <a:ea typeface="SimSun" panose="02010600030101010101" pitchFamily="2" charset="-122"/>
                                </a:rPr>
                                <m:t>𝜃</m:t>
                              </m:r>
                            </m:e>
                          </m:mr>
                          <m:mr>
                            <m:e>
                              <m:r>
                                <a:rPr lang="en-US" i="1" spc="10">
                                  <a:latin typeface="Cambria Math" panose="02040503050406030204" pitchFamily="18" charset="0"/>
                                  <a:ea typeface="SimSun" panose="02010600030101010101" pitchFamily="2" charset="-122"/>
                                </a:rPr>
                                <m:t>−</m:t>
                              </m:r>
                              <m:r>
                                <a:rPr lang="en-US" i="1" spc="10">
                                  <a:latin typeface="Cambria Math" panose="02040503050406030204" pitchFamily="18" charset="0"/>
                                  <a:ea typeface="SimSun" panose="02010600030101010101" pitchFamily="2" charset="-122"/>
                                </a:rPr>
                                <m:t>𝑐𝑜𝑠</m:t>
                              </m:r>
                              <m:r>
                                <a:rPr lang="en-US" i="1" spc="10">
                                  <a:latin typeface="Cambria Math" panose="02040503050406030204" pitchFamily="18" charset="0"/>
                                  <a:ea typeface="SimSun" panose="02010600030101010101" pitchFamily="2" charset="-122"/>
                                </a:rPr>
                                <m:t>𝜃</m:t>
                              </m:r>
                            </m:e>
                            <m:e>
                              <m:r>
                                <a:rPr lang="en-US" i="1" spc="10">
                                  <a:latin typeface="Cambria Math" panose="02040503050406030204" pitchFamily="18" charset="0"/>
                                  <a:ea typeface="SimSun" panose="02010600030101010101" pitchFamily="2" charset="-122"/>
                                </a:rPr>
                                <m:t>𝑙</m:t>
                              </m:r>
                            </m:e>
                          </m:mr>
                        </m:m>
                      </m:e>
                    </m:d>
                    <m:r>
                      <a:rPr lang="en-US" i="1" spc="10">
                        <a:latin typeface="Cambria Math" panose="02040503050406030204" pitchFamily="18" charset="0"/>
                        <a:ea typeface="SimSun" panose="02010600030101010101" pitchFamily="2" charset="-122"/>
                      </a:rPr>
                      <m:t> </m:t>
                    </m:r>
                  </m:oMath>
                </a14:m>
                <a:r>
                  <a:rPr lang="en-US" spc="10" dirty="0">
                    <a:latin typeface="Times New Roman" panose="02020603050405020304" pitchFamily="18" charset="0"/>
                    <a:ea typeface="SimSun" panose="02010600030101010101" pitchFamily="2" charset="-122"/>
                  </a:rPr>
                  <a:t>		 </a:t>
                </a:r>
                <a:endParaRPr lang="en-US" spc="-5" dirty="0">
                  <a:latin typeface="Times New Roman" panose="02020603050405020304" pitchFamily="18" charset="0"/>
                  <a:ea typeface="SimSun" panose="02010600030101010101" pitchFamily="2" charset="-122"/>
                </a:endParaRPr>
              </a:p>
              <a:p>
                <a:pPr algn="r">
                  <a:lnSpc>
                    <a:spcPct val="95000"/>
                  </a:lnSpc>
                  <a:spcAft>
                    <a:spcPts val="600"/>
                  </a:spcAft>
                  <a:tabLst>
                    <a:tab pos="182880" algn="l"/>
                  </a:tabLst>
                </a:pPr>
                <a:r>
                  <a:rPr lang="en-US" spc="10" dirty="0">
                    <a:latin typeface="Times New Roman" panose="02020603050405020304" pitchFamily="18" charset="0"/>
                    <a:ea typeface="SimSun" panose="02010600030101010101" pitchFamily="2" charset="-122"/>
                  </a:rPr>
                  <a:t> </a:t>
                </a:r>
                <a:endParaRPr lang="en-US" spc="-5" dirty="0">
                  <a:latin typeface="Times New Roman" panose="02020603050405020304" pitchFamily="18" charset="0"/>
                  <a:ea typeface="SimSun" panose="02010600030101010101" pitchFamily="2" charset="-122"/>
                </a:endParaRPr>
              </a:p>
              <a:p>
                <a:pPr algn="r">
                  <a:lnSpc>
                    <a:spcPct val="95000"/>
                  </a:lnSpc>
                  <a:spcAft>
                    <a:spcPts val="600"/>
                  </a:spcAft>
                  <a:tabLst>
                    <a:tab pos="182880" algn="l"/>
                  </a:tabLst>
                </a:pPr>
                <a14:m>
                  <m:oMath xmlns:m="http://schemas.openxmlformats.org/officeDocument/2006/math">
                    <m:r>
                      <a:rPr lang="en-US" i="1" spc="10">
                        <a:latin typeface="Cambria Math" panose="02040503050406030204" pitchFamily="18" charset="0"/>
                        <a:ea typeface="SimSun" panose="02010600030101010101" pitchFamily="2" charset="-122"/>
                      </a:rPr>
                      <m:t>𝐶</m:t>
                    </m:r>
                    <m:d>
                      <m:dPr>
                        <m:ctrlPr>
                          <a:rPr lang="en-US" i="1" spc="10">
                            <a:latin typeface="Cambria Math" panose="02040503050406030204" pitchFamily="18" charset="0"/>
                            <a:ea typeface="SimSun" panose="02010600030101010101" pitchFamily="2" charset="-122"/>
                          </a:rPr>
                        </m:ctrlPr>
                      </m:dPr>
                      <m:e>
                        <m:r>
                          <a:rPr lang="en-US" i="1" spc="10">
                            <a:latin typeface="Cambria Math" panose="02040503050406030204" pitchFamily="18" charset="0"/>
                            <a:ea typeface="SimSun" panose="02010600030101010101" pitchFamily="2" charset="-122"/>
                          </a:rPr>
                          <m:t>𝑞</m:t>
                        </m:r>
                        <m:r>
                          <a:rPr lang="en-US" i="1" spc="10">
                            <a:latin typeface="Cambria Math" panose="02040503050406030204" pitchFamily="18" charset="0"/>
                            <a:ea typeface="SimSun" panose="02010600030101010101" pitchFamily="2" charset="-122"/>
                          </a:rPr>
                          <m:t>,</m:t>
                        </m:r>
                        <m:acc>
                          <m:accPr>
                            <m:chr m:val="̇"/>
                            <m:ctrlPr>
                              <a:rPr lang="en-US" i="1" spc="10">
                                <a:latin typeface="Cambria Math" panose="02040503050406030204" pitchFamily="18" charset="0"/>
                                <a:ea typeface="SimSun" panose="02010600030101010101" pitchFamily="2" charset="-122"/>
                              </a:rPr>
                            </m:ctrlPr>
                          </m:accPr>
                          <m:e>
                            <m:r>
                              <a:rPr lang="en-US" i="1" spc="10">
                                <a:latin typeface="Cambria Math" panose="02040503050406030204" pitchFamily="18" charset="0"/>
                                <a:ea typeface="SimSun" panose="02010600030101010101" pitchFamily="2" charset="-122"/>
                              </a:rPr>
                              <m:t>𝑞</m:t>
                            </m:r>
                          </m:e>
                        </m:acc>
                      </m:e>
                    </m:d>
                    <m:r>
                      <a:rPr lang="en-US" i="1" spc="10">
                        <a:latin typeface="Cambria Math" panose="02040503050406030204" pitchFamily="18" charset="0"/>
                        <a:ea typeface="SimSun" panose="02010600030101010101" pitchFamily="2" charset="-122"/>
                      </a:rPr>
                      <m:t>=</m:t>
                    </m:r>
                    <m:d>
                      <m:dPr>
                        <m:begChr m:val="["/>
                        <m:endChr m:val="]"/>
                        <m:ctrlPr>
                          <a:rPr lang="en-US" i="1" spc="10">
                            <a:latin typeface="Cambria Math" panose="02040503050406030204" pitchFamily="18" charset="0"/>
                            <a:ea typeface="SimSun" panose="02010600030101010101" pitchFamily="2" charset="-122"/>
                          </a:rPr>
                        </m:ctrlPr>
                      </m:dPr>
                      <m:e>
                        <m:m>
                          <m:mPr>
                            <m:mcs>
                              <m:mc>
                                <m:mcPr>
                                  <m:count m:val="1"/>
                                  <m:mcJc m:val="center"/>
                                </m:mcPr>
                              </m:mc>
                            </m:mcs>
                            <m:ctrlPr>
                              <a:rPr lang="en-US" i="1" spc="10">
                                <a:latin typeface="Cambria Math" panose="02040503050406030204" pitchFamily="18" charset="0"/>
                                <a:ea typeface="SimSun" panose="02010600030101010101" pitchFamily="2" charset="-122"/>
                              </a:rPr>
                            </m:ctrlPr>
                          </m:mPr>
                          <m:mr>
                            <m:e>
                              <m:r>
                                <a:rPr lang="en-US" i="1" spc="10">
                                  <a:latin typeface="Cambria Math" panose="02040503050406030204" pitchFamily="18" charset="0"/>
                                  <a:ea typeface="SimSun" panose="02010600030101010101" pitchFamily="2" charset="-122"/>
                                </a:rPr>
                                <m:t>𝑚𝑙</m:t>
                              </m:r>
                              <m:acc>
                                <m:accPr>
                                  <m:chr m:val="̇"/>
                                  <m:ctrlPr>
                                    <a:rPr lang="en-US" i="1" spc="10">
                                      <a:latin typeface="Cambria Math" panose="02040503050406030204" pitchFamily="18" charset="0"/>
                                      <a:ea typeface="SimSun" panose="02010600030101010101" pitchFamily="2" charset="-122"/>
                                    </a:rPr>
                                  </m:ctrlPr>
                                </m:accPr>
                                <m:e>
                                  <m:sSup>
                                    <m:sSupPr>
                                      <m:ctrlPr>
                                        <a:rPr lang="en-US" i="1" spc="10">
                                          <a:latin typeface="Cambria Math" panose="02040503050406030204" pitchFamily="18" charset="0"/>
                                          <a:ea typeface="SimSun" panose="02010600030101010101" pitchFamily="2" charset="-122"/>
                                        </a:rPr>
                                      </m:ctrlPr>
                                    </m:sSupPr>
                                    <m:e>
                                      <m:r>
                                        <a:rPr lang="en-US" i="1" spc="10">
                                          <a:latin typeface="Cambria Math" panose="02040503050406030204" pitchFamily="18" charset="0"/>
                                          <a:ea typeface="SimSun" panose="02010600030101010101" pitchFamily="2" charset="-122"/>
                                        </a:rPr>
                                        <m:t>𝜃</m:t>
                                      </m:r>
                                    </m:e>
                                    <m:sup>
                                      <m:r>
                                        <a:rPr lang="en-US" i="1" spc="10">
                                          <a:latin typeface="Cambria Math" panose="02040503050406030204" pitchFamily="18" charset="0"/>
                                          <a:ea typeface="SimSun" panose="02010600030101010101" pitchFamily="2" charset="-122"/>
                                        </a:rPr>
                                        <m:t>2</m:t>
                                      </m:r>
                                    </m:sup>
                                  </m:sSup>
                                </m:e>
                              </m:acc>
                              <m:r>
                                <a:rPr lang="en-US" i="1" spc="10">
                                  <a:latin typeface="Cambria Math" panose="02040503050406030204" pitchFamily="18" charset="0"/>
                                  <a:ea typeface="SimSun" panose="02010600030101010101" pitchFamily="2" charset="-122"/>
                                </a:rPr>
                                <m:t>𝑠𝑖𝑛</m:t>
                              </m:r>
                              <m:r>
                                <a:rPr lang="en-US" i="1" spc="10">
                                  <a:latin typeface="Cambria Math" panose="02040503050406030204" pitchFamily="18" charset="0"/>
                                  <a:ea typeface="SimSun" panose="02010600030101010101" pitchFamily="2" charset="-122"/>
                                </a:rPr>
                                <m:t>𝜃</m:t>
                              </m:r>
                            </m:e>
                          </m:mr>
                          <m:mr>
                            <m:e>
                              <m:r>
                                <a:rPr lang="en-US" i="1" spc="10">
                                  <a:latin typeface="Cambria Math" panose="02040503050406030204" pitchFamily="18" charset="0"/>
                                  <a:ea typeface="SimSun" panose="02010600030101010101" pitchFamily="2" charset="-122"/>
                                </a:rPr>
                                <m:t>0</m:t>
                              </m:r>
                            </m:e>
                          </m:mr>
                        </m:m>
                      </m:e>
                    </m:d>
                    <m:r>
                      <a:rPr lang="en-US" i="1" spc="10">
                        <a:latin typeface="Cambria Math" panose="02040503050406030204" pitchFamily="18" charset="0"/>
                        <a:ea typeface="SimSun" panose="02010600030101010101" pitchFamily="2" charset="-122"/>
                      </a:rPr>
                      <m:t>    </m:t>
                    </m:r>
                    <m:r>
                      <a:rPr lang="en-US" i="1" spc="10">
                        <a:latin typeface="Cambria Math" panose="02040503050406030204" pitchFamily="18" charset="0"/>
                        <a:ea typeface="SimSun" panose="02010600030101010101" pitchFamily="2" charset="-122"/>
                      </a:rPr>
                      <m:t>𝐺</m:t>
                    </m:r>
                    <m:d>
                      <m:dPr>
                        <m:ctrlPr>
                          <a:rPr lang="en-US" i="1" spc="10">
                            <a:latin typeface="Cambria Math" panose="02040503050406030204" pitchFamily="18" charset="0"/>
                            <a:ea typeface="SimSun" panose="02010600030101010101" pitchFamily="2" charset="-122"/>
                          </a:rPr>
                        </m:ctrlPr>
                      </m:dPr>
                      <m:e>
                        <m:r>
                          <a:rPr lang="en-US" i="1" spc="10">
                            <a:latin typeface="Cambria Math" panose="02040503050406030204" pitchFamily="18" charset="0"/>
                            <a:ea typeface="SimSun" panose="02010600030101010101" pitchFamily="2" charset="-122"/>
                          </a:rPr>
                          <m:t>𝑞</m:t>
                        </m:r>
                      </m:e>
                    </m:d>
                    <m:r>
                      <a:rPr lang="en-US" i="1" spc="10">
                        <a:latin typeface="Cambria Math" panose="02040503050406030204" pitchFamily="18" charset="0"/>
                        <a:ea typeface="SimSun" panose="02010600030101010101" pitchFamily="2" charset="-122"/>
                      </a:rPr>
                      <m:t>=</m:t>
                    </m:r>
                    <m:d>
                      <m:dPr>
                        <m:begChr m:val="["/>
                        <m:endChr m:val="]"/>
                        <m:ctrlPr>
                          <a:rPr lang="en-US" i="1" spc="10">
                            <a:latin typeface="Cambria Math" panose="02040503050406030204" pitchFamily="18" charset="0"/>
                            <a:ea typeface="SimSun" panose="02010600030101010101" pitchFamily="2" charset="-122"/>
                          </a:rPr>
                        </m:ctrlPr>
                      </m:dPr>
                      <m:e>
                        <m:eqArr>
                          <m:eqArrPr>
                            <m:ctrlPr>
                              <a:rPr lang="en-US" i="1" spc="10">
                                <a:latin typeface="Cambria Math" panose="02040503050406030204" pitchFamily="18" charset="0"/>
                                <a:ea typeface="SimSun" panose="02010600030101010101" pitchFamily="2" charset="-122"/>
                              </a:rPr>
                            </m:ctrlPr>
                          </m:eqArrPr>
                          <m:e>
                            <m:r>
                              <a:rPr lang="en-US" i="1" spc="10">
                                <a:latin typeface="Cambria Math" panose="02040503050406030204" pitchFamily="18" charset="0"/>
                                <a:ea typeface="SimSun" panose="02010600030101010101" pitchFamily="2" charset="-122"/>
                              </a:rPr>
                              <m:t>0</m:t>
                            </m:r>
                          </m:e>
                          <m:e>
                            <m:r>
                              <a:rPr lang="en-US" i="1" spc="10">
                                <a:latin typeface="Cambria Math" panose="02040503050406030204" pitchFamily="18" charset="0"/>
                                <a:ea typeface="SimSun" panose="02010600030101010101" pitchFamily="2" charset="-122"/>
                              </a:rPr>
                              <m:t>−</m:t>
                            </m:r>
                            <m:r>
                              <a:rPr lang="en-US" i="1" spc="10">
                                <a:latin typeface="Cambria Math" panose="02040503050406030204" pitchFamily="18" charset="0"/>
                                <a:ea typeface="SimSun" panose="02010600030101010101" pitchFamily="2" charset="-122"/>
                              </a:rPr>
                              <m:t>𝑔𝑠𝑖𝑛</m:t>
                            </m:r>
                            <m:r>
                              <a:rPr lang="en-US" i="1" spc="10">
                                <a:latin typeface="Cambria Math" panose="02040503050406030204" pitchFamily="18" charset="0"/>
                                <a:ea typeface="SimSun" panose="02010600030101010101" pitchFamily="2" charset="-122"/>
                              </a:rPr>
                              <m:t>𝜃</m:t>
                            </m:r>
                          </m:e>
                        </m:eqArr>
                      </m:e>
                    </m:d>
                  </m:oMath>
                </a14:m>
                <a:r>
                  <a:rPr lang="en-US" spc="10" dirty="0">
                    <a:latin typeface="Times New Roman" panose="02020603050405020304" pitchFamily="18" charset="0"/>
                    <a:ea typeface="SimSun" panose="02010600030101010101" pitchFamily="2" charset="-122"/>
                  </a:rPr>
                  <a:t>	</a:t>
                </a:r>
              </a:p>
              <a:p>
                <a:pPr algn="r">
                  <a:lnSpc>
                    <a:spcPct val="95000"/>
                  </a:lnSpc>
                  <a:spcAft>
                    <a:spcPts val="600"/>
                  </a:spcAft>
                  <a:tabLst>
                    <a:tab pos="182880" algn="l"/>
                  </a:tabLst>
                </a:pPr>
                <a:r>
                  <a:rPr lang="en-US" spc="10" dirty="0">
                    <a:latin typeface="Times New Roman" panose="02020603050405020304" pitchFamily="18" charset="0"/>
                    <a:ea typeface="SimSun" panose="02010600030101010101" pitchFamily="2" charset="-122"/>
                  </a:rPr>
                  <a:t>	 </a:t>
                </a:r>
                <a:endParaRPr lang="en-US" spc="-5" dirty="0">
                  <a:latin typeface="Times New Roman" panose="02020603050405020304" pitchFamily="18" charset="0"/>
                  <a:ea typeface="SimSun" panose="02010600030101010101" pitchFamily="2" charset="-122"/>
                </a:endParaRPr>
              </a:p>
              <a:p>
                <a:pPr algn="r">
                  <a:lnSpc>
                    <a:spcPct val="95000"/>
                  </a:lnSpc>
                  <a:spcAft>
                    <a:spcPts val="600"/>
                  </a:spcAft>
                  <a:tabLst>
                    <a:tab pos="182880" algn="l"/>
                  </a:tabLst>
                </a:pPr>
                <a14:m>
                  <m:oMath xmlns:m="http://schemas.openxmlformats.org/officeDocument/2006/math">
                    <m:sSub>
                      <m:sSubPr>
                        <m:ctrlPr>
                          <a:rPr lang="en-US" i="1" spc="10">
                            <a:latin typeface="Cambria Math" panose="02040503050406030204" pitchFamily="18" charset="0"/>
                            <a:ea typeface="SimSun" panose="02010600030101010101" pitchFamily="2" charset="-122"/>
                          </a:rPr>
                        </m:ctrlPr>
                      </m:sSubPr>
                      <m:e>
                        <m:r>
                          <a:rPr lang="en-US" i="1" spc="10">
                            <a:latin typeface="Cambria Math" panose="02040503050406030204" pitchFamily="18" charset="0"/>
                            <a:ea typeface="SimSun" panose="02010600030101010101" pitchFamily="2" charset="-122"/>
                          </a:rPr>
                          <m:t>𝐽</m:t>
                        </m:r>
                      </m:e>
                      <m:sub>
                        <m:r>
                          <a:rPr lang="en-US" i="1" spc="10">
                            <a:latin typeface="Cambria Math" panose="02040503050406030204" pitchFamily="18" charset="0"/>
                            <a:ea typeface="SimSun" panose="02010600030101010101" pitchFamily="2" charset="-122"/>
                          </a:rPr>
                          <m:t>𝑟𝑜𝑡𝑜𝑟</m:t>
                        </m:r>
                      </m:sub>
                    </m:sSub>
                    <m:r>
                      <a:rPr lang="en-US" i="1" spc="10">
                        <a:latin typeface="Cambria Math" panose="02040503050406030204" pitchFamily="18" charset="0"/>
                        <a:ea typeface="SimSun" panose="02010600030101010101" pitchFamily="2" charset="-122"/>
                      </a:rPr>
                      <m:t>=</m:t>
                    </m:r>
                    <m:d>
                      <m:dPr>
                        <m:begChr m:val="["/>
                        <m:endChr m:val="]"/>
                        <m:ctrlPr>
                          <a:rPr lang="en-US" i="1" spc="10">
                            <a:latin typeface="Cambria Math" panose="02040503050406030204" pitchFamily="18" charset="0"/>
                            <a:ea typeface="SimSun" panose="02010600030101010101" pitchFamily="2" charset="-122"/>
                          </a:rPr>
                        </m:ctrlPr>
                      </m:dPr>
                      <m:e>
                        <m:m>
                          <m:mPr>
                            <m:mcs>
                              <m:mc>
                                <m:mcPr>
                                  <m:count m:val="2"/>
                                  <m:mcJc m:val="center"/>
                                </m:mcPr>
                              </m:mc>
                            </m:mcs>
                            <m:ctrlPr>
                              <a:rPr lang="en-US" i="1" spc="10">
                                <a:latin typeface="Cambria Math" panose="02040503050406030204" pitchFamily="18" charset="0"/>
                                <a:ea typeface="SimSun" panose="02010600030101010101" pitchFamily="2" charset="-122"/>
                              </a:rPr>
                            </m:ctrlPr>
                          </m:mPr>
                          <m:mr>
                            <m:e>
                              <m:f>
                                <m:fPr>
                                  <m:ctrlPr>
                                    <a:rPr lang="en-US" i="1" spc="10">
                                      <a:latin typeface="Cambria Math" panose="02040503050406030204" pitchFamily="18" charset="0"/>
                                      <a:ea typeface="SimSun" panose="02010600030101010101" pitchFamily="2" charset="-122"/>
                                    </a:rPr>
                                  </m:ctrlPr>
                                </m:fPr>
                                <m:num>
                                  <m:sSub>
                                    <m:sSubPr>
                                      <m:ctrlPr>
                                        <a:rPr lang="en-US" i="1" spc="10">
                                          <a:latin typeface="Cambria Math" panose="02040503050406030204" pitchFamily="18" charset="0"/>
                                          <a:ea typeface="SimSun" panose="02010600030101010101" pitchFamily="2" charset="-122"/>
                                        </a:rPr>
                                      </m:ctrlPr>
                                    </m:sSubPr>
                                    <m:e>
                                      <m:r>
                                        <a:rPr lang="en-US" i="1" spc="10">
                                          <a:latin typeface="Cambria Math" panose="02040503050406030204" pitchFamily="18" charset="0"/>
                                          <a:ea typeface="SimSun" panose="02010600030101010101" pitchFamily="2" charset="-122"/>
                                        </a:rPr>
                                        <m:t>𝐼</m:t>
                                      </m:r>
                                    </m:e>
                                    <m:sub>
                                      <m:r>
                                        <a:rPr lang="en-US" i="1" spc="10">
                                          <a:latin typeface="Cambria Math" panose="02040503050406030204" pitchFamily="18" charset="0"/>
                                          <a:ea typeface="SimSun" panose="02010600030101010101" pitchFamily="2" charset="-122"/>
                                        </a:rPr>
                                        <m:t>𝑟</m:t>
                                      </m:r>
                                    </m:sub>
                                  </m:sSub>
                                  <m:sSubSup>
                                    <m:sSubSupPr>
                                      <m:ctrlPr>
                                        <a:rPr lang="en-US" i="1" spc="10">
                                          <a:latin typeface="Cambria Math" panose="02040503050406030204" pitchFamily="18" charset="0"/>
                                          <a:ea typeface="SimSun" panose="02010600030101010101" pitchFamily="2" charset="-122"/>
                                        </a:rPr>
                                      </m:ctrlPr>
                                    </m:sSubSupPr>
                                    <m:e>
                                      <m:r>
                                        <a:rPr lang="en-US" i="1" spc="10">
                                          <a:latin typeface="Cambria Math" panose="02040503050406030204" pitchFamily="18" charset="0"/>
                                          <a:ea typeface="SimSun" panose="02010600030101010101" pitchFamily="2" charset="-122"/>
                                        </a:rPr>
                                        <m:t>𝑁</m:t>
                                      </m:r>
                                    </m:e>
                                    <m:sub>
                                      <m:r>
                                        <a:rPr lang="en-US" i="1" spc="10">
                                          <a:latin typeface="Cambria Math" panose="02040503050406030204" pitchFamily="18" charset="0"/>
                                          <a:ea typeface="SimSun" panose="02010600030101010101" pitchFamily="2" charset="-122"/>
                                        </a:rPr>
                                        <m:t>𝑟</m:t>
                                      </m:r>
                                    </m:sub>
                                    <m:sup>
                                      <m:r>
                                        <a:rPr lang="en-US" i="1" spc="10">
                                          <a:latin typeface="Cambria Math" panose="02040503050406030204" pitchFamily="18" charset="0"/>
                                          <a:ea typeface="SimSun" panose="02010600030101010101" pitchFamily="2" charset="-122"/>
                                        </a:rPr>
                                        <m:t>2</m:t>
                                      </m:r>
                                    </m:sup>
                                  </m:sSubSup>
                                </m:num>
                                <m:den>
                                  <m:sSubSup>
                                    <m:sSubSupPr>
                                      <m:ctrlPr>
                                        <a:rPr lang="en-US" i="1" spc="10">
                                          <a:latin typeface="Cambria Math" panose="02040503050406030204" pitchFamily="18" charset="0"/>
                                          <a:ea typeface="SimSun" panose="02010600030101010101" pitchFamily="2" charset="-122"/>
                                        </a:rPr>
                                      </m:ctrlPr>
                                    </m:sSubSupPr>
                                    <m:e>
                                      <m:r>
                                        <a:rPr lang="en-US" i="1" spc="10">
                                          <a:latin typeface="Cambria Math" panose="02040503050406030204" pitchFamily="18" charset="0"/>
                                          <a:ea typeface="SimSun" panose="02010600030101010101" pitchFamily="2" charset="-122"/>
                                        </a:rPr>
                                        <m:t>𝑟</m:t>
                                      </m:r>
                                    </m:e>
                                    <m:sub>
                                      <m:r>
                                        <a:rPr lang="en-US" i="1" spc="10">
                                          <a:latin typeface="Cambria Math" panose="02040503050406030204" pitchFamily="18" charset="0"/>
                                          <a:ea typeface="SimSun" panose="02010600030101010101" pitchFamily="2" charset="-122"/>
                                        </a:rPr>
                                        <m:t>𝑚</m:t>
                                      </m:r>
                                    </m:sub>
                                    <m:sup>
                                      <m:r>
                                        <a:rPr lang="en-US" i="1" spc="10">
                                          <a:latin typeface="Cambria Math" panose="02040503050406030204" pitchFamily="18" charset="0"/>
                                          <a:ea typeface="SimSun" panose="02010600030101010101" pitchFamily="2" charset="-122"/>
                                        </a:rPr>
                                        <m:t>2</m:t>
                                      </m:r>
                                    </m:sup>
                                  </m:sSubSup>
                                </m:den>
                              </m:f>
                            </m:e>
                            <m:e>
                              <m:r>
                                <a:rPr lang="en-US" i="1" spc="10">
                                  <a:latin typeface="Cambria Math" panose="02040503050406030204" pitchFamily="18" charset="0"/>
                                  <a:ea typeface="SimSun" panose="02010600030101010101" pitchFamily="2" charset="-122"/>
                                </a:rPr>
                                <m:t>0</m:t>
                              </m:r>
                            </m:e>
                          </m:mr>
                          <m:mr>
                            <m:e>
                              <m:r>
                                <a:rPr lang="en-US" i="1" spc="10">
                                  <a:latin typeface="Cambria Math" panose="02040503050406030204" pitchFamily="18" charset="0"/>
                                  <a:ea typeface="SimSun" panose="02010600030101010101" pitchFamily="2" charset="-122"/>
                                </a:rPr>
                                <m:t>0</m:t>
                              </m:r>
                            </m:e>
                            <m:e>
                              <m:r>
                                <a:rPr lang="en-US" i="1" spc="10">
                                  <a:latin typeface="Cambria Math" panose="02040503050406030204" pitchFamily="18" charset="0"/>
                                  <a:ea typeface="SimSun" panose="02010600030101010101" pitchFamily="2" charset="-122"/>
                                </a:rPr>
                                <m:t>0</m:t>
                              </m:r>
                            </m:e>
                          </m:mr>
                        </m:m>
                      </m:e>
                    </m:d>
                    <m:r>
                      <a:rPr lang="en-US" i="1" spc="10">
                        <a:latin typeface="Cambria Math" panose="02040503050406030204" pitchFamily="18" charset="0"/>
                        <a:ea typeface="SimSun" panose="02010600030101010101" pitchFamily="2" charset="-122"/>
                      </a:rPr>
                      <m:t>     </m:t>
                    </m:r>
                    <m:sSub>
                      <m:sSubPr>
                        <m:ctrlPr>
                          <a:rPr lang="en-US" i="1" spc="10">
                            <a:latin typeface="Cambria Math" panose="02040503050406030204" pitchFamily="18" charset="0"/>
                            <a:ea typeface="SimSun" panose="02010600030101010101" pitchFamily="2" charset="-122"/>
                          </a:rPr>
                        </m:ctrlPr>
                      </m:sSubPr>
                      <m:e>
                        <m:r>
                          <a:rPr lang="en-US" i="1" spc="10">
                            <a:latin typeface="Cambria Math" panose="02040503050406030204" pitchFamily="18" charset="0"/>
                            <a:ea typeface="SimSun" panose="02010600030101010101" pitchFamily="2" charset="-122"/>
                          </a:rPr>
                          <m:t>𝐵</m:t>
                        </m:r>
                      </m:e>
                      <m:sub>
                        <m:r>
                          <a:rPr lang="en-US" i="1" spc="10">
                            <a:latin typeface="Cambria Math" panose="02040503050406030204" pitchFamily="18" charset="0"/>
                            <a:ea typeface="SimSun" panose="02010600030101010101" pitchFamily="2" charset="-122"/>
                          </a:rPr>
                          <m:t>𝑑𝑎𝑚𝑝</m:t>
                        </m:r>
                      </m:sub>
                    </m:sSub>
                    <m:r>
                      <a:rPr lang="en-US" i="1" spc="10">
                        <a:latin typeface="Cambria Math" panose="02040503050406030204" pitchFamily="18" charset="0"/>
                        <a:ea typeface="SimSun" panose="02010600030101010101" pitchFamily="2" charset="-122"/>
                      </a:rPr>
                      <m:t>=</m:t>
                    </m:r>
                    <m:d>
                      <m:dPr>
                        <m:begChr m:val="["/>
                        <m:endChr m:val="]"/>
                        <m:ctrlPr>
                          <a:rPr lang="en-US" i="1" spc="10">
                            <a:latin typeface="Cambria Math" panose="02040503050406030204" pitchFamily="18" charset="0"/>
                            <a:ea typeface="SimSun" panose="02010600030101010101" pitchFamily="2" charset="-122"/>
                          </a:rPr>
                        </m:ctrlPr>
                      </m:dPr>
                      <m:e>
                        <m:m>
                          <m:mPr>
                            <m:mcs>
                              <m:mc>
                                <m:mcPr>
                                  <m:count m:val="2"/>
                                  <m:mcJc m:val="center"/>
                                </m:mcPr>
                              </m:mc>
                            </m:mcs>
                            <m:ctrlPr>
                              <a:rPr lang="en-US" i="1" spc="10">
                                <a:latin typeface="Cambria Math" panose="02040503050406030204" pitchFamily="18" charset="0"/>
                                <a:ea typeface="SimSun" panose="02010600030101010101" pitchFamily="2" charset="-122"/>
                              </a:rPr>
                            </m:ctrlPr>
                          </m:mPr>
                          <m:mr>
                            <m:e>
                              <m:f>
                                <m:fPr>
                                  <m:ctrlPr>
                                    <a:rPr lang="en-US" i="1" spc="10">
                                      <a:latin typeface="Cambria Math" panose="02040503050406030204" pitchFamily="18" charset="0"/>
                                      <a:ea typeface="SimSun" panose="02010600030101010101" pitchFamily="2" charset="-122"/>
                                    </a:rPr>
                                  </m:ctrlPr>
                                </m:fPr>
                                <m:num>
                                  <m:sSub>
                                    <m:sSubPr>
                                      <m:ctrlPr>
                                        <a:rPr lang="en-US" i="1" spc="10">
                                          <a:latin typeface="Cambria Math" panose="02040503050406030204" pitchFamily="18" charset="0"/>
                                          <a:ea typeface="SimSun" panose="02010600030101010101" pitchFamily="2" charset="-122"/>
                                        </a:rPr>
                                      </m:ctrlPr>
                                    </m:sSubPr>
                                    <m:e>
                                      <m:r>
                                        <a:rPr lang="en-US" i="1" spc="10">
                                          <a:latin typeface="Cambria Math" panose="02040503050406030204" pitchFamily="18" charset="0"/>
                                          <a:ea typeface="SimSun" panose="02010600030101010101" pitchFamily="2" charset="-122"/>
                                        </a:rPr>
                                        <m:t>𝐾</m:t>
                                      </m:r>
                                    </m:e>
                                    <m:sub>
                                      <m:r>
                                        <a:rPr lang="en-US" i="1" spc="10">
                                          <a:latin typeface="Cambria Math" panose="02040503050406030204" pitchFamily="18" charset="0"/>
                                          <a:ea typeface="SimSun" panose="02010600030101010101" pitchFamily="2" charset="-122"/>
                                        </a:rPr>
                                        <m:t>𝑡</m:t>
                                      </m:r>
                                    </m:sub>
                                  </m:sSub>
                                  <m:sSub>
                                    <m:sSubPr>
                                      <m:ctrlPr>
                                        <a:rPr lang="en-US" i="1" spc="10">
                                          <a:latin typeface="Cambria Math" panose="02040503050406030204" pitchFamily="18" charset="0"/>
                                          <a:ea typeface="SimSun" panose="02010600030101010101" pitchFamily="2" charset="-122"/>
                                        </a:rPr>
                                      </m:ctrlPr>
                                    </m:sSubPr>
                                    <m:e>
                                      <m:r>
                                        <a:rPr lang="en-US" i="1" spc="10">
                                          <a:latin typeface="Cambria Math" panose="02040503050406030204" pitchFamily="18" charset="0"/>
                                          <a:ea typeface="SimSun" panose="02010600030101010101" pitchFamily="2" charset="-122"/>
                                        </a:rPr>
                                        <m:t>𝐾</m:t>
                                      </m:r>
                                    </m:e>
                                    <m:sub>
                                      <m:r>
                                        <a:rPr lang="en-US" i="1" spc="10">
                                          <a:latin typeface="Cambria Math" panose="02040503050406030204" pitchFamily="18" charset="0"/>
                                          <a:ea typeface="SimSun" panose="02010600030101010101" pitchFamily="2" charset="-122"/>
                                        </a:rPr>
                                        <m:t>𝑣</m:t>
                                      </m:r>
                                    </m:sub>
                                  </m:sSub>
                                  <m:sSubSup>
                                    <m:sSubSupPr>
                                      <m:ctrlPr>
                                        <a:rPr lang="en-US" i="1" spc="10">
                                          <a:latin typeface="Cambria Math" panose="02040503050406030204" pitchFamily="18" charset="0"/>
                                          <a:ea typeface="SimSun" panose="02010600030101010101" pitchFamily="2" charset="-122"/>
                                        </a:rPr>
                                      </m:ctrlPr>
                                    </m:sSubSupPr>
                                    <m:e>
                                      <m:r>
                                        <a:rPr lang="en-US" i="1" spc="10">
                                          <a:latin typeface="Cambria Math" panose="02040503050406030204" pitchFamily="18" charset="0"/>
                                          <a:ea typeface="SimSun" panose="02010600030101010101" pitchFamily="2" charset="-122"/>
                                        </a:rPr>
                                        <m:t>𝑁</m:t>
                                      </m:r>
                                    </m:e>
                                    <m:sub>
                                      <m:r>
                                        <a:rPr lang="en-US" i="1" spc="10">
                                          <a:latin typeface="Cambria Math" panose="02040503050406030204" pitchFamily="18" charset="0"/>
                                          <a:ea typeface="SimSun" panose="02010600030101010101" pitchFamily="2" charset="-122"/>
                                        </a:rPr>
                                        <m:t>𝑟</m:t>
                                      </m:r>
                                    </m:sub>
                                    <m:sup>
                                      <m:r>
                                        <a:rPr lang="en-US" i="1" spc="10">
                                          <a:latin typeface="Cambria Math" panose="02040503050406030204" pitchFamily="18" charset="0"/>
                                          <a:ea typeface="SimSun" panose="02010600030101010101" pitchFamily="2" charset="-122"/>
                                        </a:rPr>
                                        <m:t>2</m:t>
                                      </m:r>
                                    </m:sup>
                                  </m:sSubSup>
                                </m:num>
                                <m:den>
                                  <m:sSub>
                                    <m:sSubPr>
                                      <m:ctrlPr>
                                        <a:rPr lang="en-US" i="1" spc="10">
                                          <a:latin typeface="Cambria Math" panose="02040503050406030204" pitchFamily="18" charset="0"/>
                                          <a:ea typeface="SimSun" panose="02010600030101010101" pitchFamily="2" charset="-122"/>
                                        </a:rPr>
                                      </m:ctrlPr>
                                    </m:sSubPr>
                                    <m:e>
                                      <m:r>
                                        <a:rPr lang="en-US" i="1" spc="10">
                                          <a:latin typeface="Cambria Math" panose="02040503050406030204" pitchFamily="18" charset="0"/>
                                          <a:ea typeface="SimSun" panose="02010600030101010101" pitchFamily="2" charset="-122"/>
                                        </a:rPr>
                                        <m:t>𝑅</m:t>
                                      </m:r>
                                    </m:e>
                                    <m:sub>
                                      <m:r>
                                        <a:rPr lang="en-US" i="1" spc="10">
                                          <a:latin typeface="Cambria Math" panose="02040503050406030204" pitchFamily="18" charset="0"/>
                                          <a:ea typeface="SimSun" panose="02010600030101010101" pitchFamily="2" charset="-122"/>
                                        </a:rPr>
                                        <m:t>𝑤</m:t>
                                      </m:r>
                                    </m:sub>
                                  </m:sSub>
                                  <m:sSubSup>
                                    <m:sSubSupPr>
                                      <m:ctrlPr>
                                        <a:rPr lang="en-US" i="1" spc="10">
                                          <a:latin typeface="Cambria Math" panose="02040503050406030204" pitchFamily="18" charset="0"/>
                                          <a:ea typeface="SimSun" panose="02010600030101010101" pitchFamily="2" charset="-122"/>
                                        </a:rPr>
                                      </m:ctrlPr>
                                    </m:sSubSupPr>
                                    <m:e>
                                      <m:r>
                                        <a:rPr lang="en-US" i="1" spc="10">
                                          <a:latin typeface="Cambria Math" panose="02040503050406030204" pitchFamily="18" charset="0"/>
                                          <a:ea typeface="SimSun" panose="02010600030101010101" pitchFamily="2" charset="-122"/>
                                        </a:rPr>
                                        <m:t>𝑟</m:t>
                                      </m:r>
                                    </m:e>
                                    <m:sub>
                                      <m:r>
                                        <a:rPr lang="en-US" i="1" spc="10">
                                          <a:latin typeface="Cambria Math" panose="02040503050406030204" pitchFamily="18" charset="0"/>
                                          <a:ea typeface="SimSun" panose="02010600030101010101" pitchFamily="2" charset="-122"/>
                                        </a:rPr>
                                        <m:t>𝑚</m:t>
                                      </m:r>
                                    </m:sub>
                                    <m:sup>
                                      <m:r>
                                        <a:rPr lang="en-US" i="1" spc="10">
                                          <a:latin typeface="Cambria Math" panose="02040503050406030204" pitchFamily="18" charset="0"/>
                                          <a:ea typeface="SimSun" panose="02010600030101010101" pitchFamily="2" charset="-122"/>
                                        </a:rPr>
                                        <m:t>2</m:t>
                                      </m:r>
                                    </m:sup>
                                  </m:sSubSup>
                                </m:den>
                              </m:f>
                            </m:e>
                            <m:e>
                              <m:r>
                                <a:rPr lang="en-US" i="1" spc="10">
                                  <a:latin typeface="Cambria Math" panose="02040503050406030204" pitchFamily="18" charset="0"/>
                                  <a:ea typeface="SimSun" panose="02010600030101010101" pitchFamily="2" charset="-122"/>
                                </a:rPr>
                                <m:t>0</m:t>
                              </m:r>
                            </m:e>
                          </m:mr>
                          <m:mr>
                            <m:e>
                              <m:r>
                                <a:rPr lang="en-US" i="1" spc="10">
                                  <a:latin typeface="Cambria Math" panose="02040503050406030204" pitchFamily="18" charset="0"/>
                                  <a:ea typeface="SimSun" panose="02010600030101010101" pitchFamily="2" charset="-122"/>
                                </a:rPr>
                                <m:t>0</m:t>
                              </m:r>
                            </m:e>
                            <m:e>
                              <m:r>
                                <a:rPr lang="en-US" i="1" spc="10">
                                  <a:latin typeface="Cambria Math" panose="02040503050406030204" pitchFamily="18" charset="0"/>
                                  <a:ea typeface="SimSun" panose="02010600030101010101" pitchFamily="2" charset="-122"/>
                                </a:rPr>
                                <m:t>0</m:t>
                              </m:r>
                            </m:e>
                          </m:mr>
                        </m:m>
                      </m:e>
                    </m:d>
                  </m:oMath>
                </a14:m>
                <a:r>
                  <a:rPr lang="en-US" spc="10" dirty="0">
                    <a:latin typeface="Times New Roman" panose="02020603050405020304" pitchFamily="18" charset="0"/>
                    <a:ea typeface="SimSun" panose="02010600030101010101" pitchFamily="2" charset="-122"/>
                  </a:rPr>
                  <a:t>      </a:t>
                </a:r>
                <a:endParaRPr lang="en-US" spc="-5" dirty="0">
                  <a:latin typeface="Times New Roman" panose="02020603050405020304" pitchFamily="18" charset="0"/>
                  <a:ea typeface="SimSun" panose="02010600030101010101" pitchFamily="2" charset="-122"/>
                </a:endParaRPr>
              </a:p>
              <a:p>
                <a:pPr algn="r">
                  <a:lnSpc>
                    <a:spcPct val="95000"/>
                  </a:lnSpc>
                  <a:spcAft>
                    <a:spcPts val="600"/>
                  </a:spcAft>
                  <a:tabLst>
                    <a:tab pos="182880" algn="l"/>
                  </a:tabLst>
                </a:pPr>
                <a:r>
                  <a:rPr lang="en-US" spc="10" dirty="0">
                    <a:latin typeface="Times New Roman" panose="02020603050405020304" pitchFamily="18" charset="0"/>
                    <a:ea typeface="SimSun" panose="02010600030101010101" pitchFamily="2" charset="-122"/>
                  </a:rPr>
                  <a:t> </a:t>
                </a:r>
                <a:endParaRPr lang="en-US" spc="-5" dirty="0">
                  <a:latin typeface="Times New Roman" panose="02020603050405020304" pitchFamily="18" charset="0"/>
                  <a:ea typeface="SimSun" panose="02010600030101010101" pitchFamily="2" charset="-122"/>
                </a:endParaRPr>
              </a:p>
              <a:p>
                <a:pPr algn="r">
                  <a:lnSpc>
                    <a:spcPct val="95000"/>
                  </a:lnSpc>
                  <a:spcAft>
                    <a:spcPts val="600"/>
                  </a:spcAft>
                  <a:tabLst>
                    <a:tab pos="182880" algn="l"/>
                  </a:tabLst>
                </a:pPr>
                <a14:m>
                  <m:oMath xmlns:m="http://schemas.openxmlformats.org/officeDocument/2006/math">
                    <m:sSub>
                      <m:sSubPr>
                        <m:ctrlPr>
                          <a:rPr lang="en-US" i="1" spc="10">
                            <a:latin typeface="Cambria Math" panose="02040503050406030204" pitchFamily="18" charset="0"/>
                            <a:ea typeface="SimSun" panose="02010600030101010101" pitchFamily="2" charset="-122"/>
                          </a:rPr>
                        </m:ctrlPr>
                      </m:sSubPr>
                      <m:e>
                        <m:r>
                          <a:rPr lang="en-US" i="1" spc="10">
                            <a:latin typeface="Cambria Math" panose="02040503050406030204" pitchFamily="18" charset="0"/>
                            <a:ea typeface="SimSun" panose="02010600030101010101" pitchFamily="2" charset="-122"/>
                          </a:rPr>
                          <m:t>𝐵</m:t>
                        </m:r>
                      </m:e>
                      <m:sub>
                        <m:r>
                          <a:rPr lang="en-US" i="1" spc="10">
                            <a:latin typeface="Cambria Math" panose="02040503050406030204" pitchFamily="18" charset="0"/>
                            <a:ea typeface="SimSun" panose="02010600030101010101" pitchFamily="2" charset="-122"/>
                          </a:rPr>
                          <m:t>𝑒</m:t>
                        </m:r>
                      </m:sub>
                    </m:sSub>
                    <m:r>
                      <a:rPr lang="en-US" i="1" spc="10">
                        <a:latin typeface="Cambria Math" panose="02040503050406030204" pitchFamily="18" charset="0"/>
                        <a:ea typeface="SimSun" panose="02010600030101010101" pitchFamily="2" charset="-122"/>
                      </a:rPr>
                      <m:t>=</m:t>
                    </m:r>
                    <m:d>
                      <m:dPr>
                        <m:begChr m:val="["/>
                        <m:endChr m:val="]"/>
                        <m:ctrlPr>
                          <a:rPr lang="en-US" i="1" spc="10">
                            <a:latin typeface="Cambria Math" panose="02040503050406030204" pitchFamily="18" charset="0"/>
                            <a:ea typeface="SimSun" panose="02010600030101010101" pitchFamily="2" charset="-122"/>
                          </a:rPr>
                        </m:ctrlPr>
                      </m:dPr>
                      <m:e>
                        <m:eqArr>
                          <m:eqArrPr>
                            <m:ctrlPr>
                              <a:rPr lang="en-US" i="1" spc="10">
                                <a:latin typeface="Cambria Math" panose="02040503050406030204" pitchFamily="18" charset="0"/>
                                <a:ea typeface="SimSun" panose="02010600030101010101" pitchFamily="2" charset="-122"/>
                              </a:rPr>
                            </m:ctrlPr>
                          </m:eqArrPr>
                          <m:e>
                            <m:f>
                              <m:fPr>
                                <m:ctrlPr>
                                  <a:rPr lang="en-US" i="1" spc="10">
                                    <a:latin typeface="Cambria Math" panose="02040503050406030204" pitchFamily="18" charset="0"/>
                                    <a:ea typeface="SimSun" panose="02010600030101010101" pitchFamily="2" charset="-122"/>
                                  </a:rPr>
                                </m:ctrlPr>
                              </m:fPr>
                              <m:num>
                                <m:sSub>
                                  <m:sSubPr>
                                    <m:ctrlPr>
                                      <a:rPr lang="en-US" i="1" spc="10">
                                        <a:latin typeface="Cambria Math" panose="02040503050406030204" pitchFamily="18" charset="0"/>
                                        <a:ea typeface="SimSun" panose="02010600030101010101" pitchFamily="2" charset="-122"/>
                                      </a:rPr>
                                    </m:ctrlPr>
                                  </m:sSubPr>
                                  <m:e>
                                    <m:r>
                                      <a:rPr lang="en-US" i="1" spc="10">
                                        <a:latin typeface="Cambria Math" panose="02040503050406030204" pitchFamily="18" charset="0"/>
                                        <a:ea typeface="SimSun" panose="02010600030101010101" pitchFamily="2" charset="-122"/>
                                      </a:rPr>
                                      <m:t>𝐾</m:t>
                                    </m:r>
                                  </m:e>
                                  <m:sub>
                                    <m:r>
                                      <a:rPr lang="en-US" i="1" spc="10">
                                        <a:latin typeface="Cambria Math" panose="02040503050406030204" pitchFamily="18" charset="0"/>
                                        <a:ea typeface="SimSun" panose="02010600030101010101" pitchFamily="2" charset="-122"/>
                                      </a:rPr>
                                      <m:t>𝑡</m:t>
                                    </m:r>
                                  </m:sub>
                                </m:sSub>
                                <m:sSub>
                                  <m:sSubPr>
                                    <m:ctrlPr>
                                      <a:rPr lang="en-US" i="1" spc="10">
                                        <a:latin typeface="Cambria Math" panose="02040503050406030204" pitchFamily="18" charset="0"/>
                                        <a:ea typeface="SimSun" panose="02010600030101010101" pitchFamily="2" charset="-122"/>
                                      </a:rPr>
                                    </m:ctrlPr>
                                  </m:sSubPr>
                                  <m:e>
                                    <m:r>
                                      <a:rPr lang="en-US" i="1" spc="10">
                                        <a:latin typeface="Cambria Math" panose="02040503050406030204" pitchFamily="18" charset="0"/>
                                        <a:ea typeface="SimSun" panose="02010600030101010101" pitchFamily="2" charset="-122"/>
                                      </a:rPr>
                                      <m:t>𝑁</m:t>
                                    </m:r>
                                  </m:e>
                                  <m:sub>
                                    <m:r>
                                      <a:rPr lang="en-US" i="1" spc="10">
                                        <a:latin typeface="Cambria Math" panose="02040503050406030204" pitchFamily="18" charset="0"/>
                                        <a:ea typeface="SimSun" panose="02010600030101010101" pitchFamily="2" charset="-122"/>
                                      </a:rPr>
                                      <m:t>𝑟</m:t>
                                    </m:r>
                                  </m:sub>
                                </m:sSub>
                              </m:num>
                              <m:den>
                                <m:sSub>
                                  <m:sSubPr>
                                    <m:ctrlPr>
                                      <a:rPr lang="en-US" i="1" spc="10">
                                        <a:latin typeface="Cambria Math" panose="02040503050406030204" pitchFamily="18" charset="0"/>
                                        <a:ea typeface="SimSun" panose="02010600030101010101" pitchFamily="2" charset="-122"/>
                                      </a:rPr>
                                    </m:ctrlPr>
                                  </m:sSubPr>
                                  <m:e>
                                    <m:r>
                                      <a:rPr lang="en-US" i="1" spc="10">
                                        <a:latin typeface="Cambria Math" panose="02040503050406030204" pitchFamily="18" charset="0"/>
                                        <a:ea typeface="SimSun" panose="02010600030101010101" pitchFamily="2" charset="-122"/>
                                      </a:rPr>
                                      <m:t>𝑅</m:t>
                                    </m:r>
                                  </m:e>
                                  <m:sub>
                                    <m:r>
                                      <a:rPr lang="en-US" i="1" spc="10">
                                        <a:latin typeface="Cambria Math" panose="02040503050406030204" pitchFamily="18" charset="0"/>
                                        <a:ea typeface="SimSun" panose="02010600030101010101" pitchFamily="2" charset="-122"/>
                                      </a:rPr>
                                      <m:t>𝑤</m:t>
                                    </m:r>
                                  </m:sub>
                                </m:sSub>
                                <m:sSub>
                                  <m:sSubPr>
                                    <m:ctrlPr>
                                      <a:rPr lang="en-US" i="1" spc="10">
                                        <a:latin typeface="Cambria Math" panose="02040503050406030204" pitchFamily="18" charset="0"/>
                                        <a:ea typeface="SimSun" panose="02010600030101010101" pitchFamily="2" charset="-122"/>
                                      </a:rPr>
                                    </m:ctrlPr>
                                  </m:sSubPr>
                                  <m:e>
                                    <m:r>
                                      <a:rPr lang="en-US" i="1" spc="10">
                                        <a:latin typeface="Cambria Math" panose="02040503050406030204" pitchFamily="18" charset="0"/>
                                        <a:ea typeface="SimSun" panose="02010600030101010101" pitchFamily="2" charset="-122"/>
                                      </a:rPr>
                                      <m:t>𝑟</m:t>
                                    </m:r>
                                  </m:e>
                                  <m:sub>
                                    <m:r>
                                      <a:rPr lang="en-US" i="1" spc="10">
                                        <a:latin typeface="Cambria Math" panose="02040503050406030204" pitchFamily="18" charset="0"/>
                                        <a:ea typeface="SimSun" panose="02010600030101010101" pitchFamily="2" charset="-122"/>
                                      </a:rPr>
                                      <m:t>𝑚</m:t>
                                    </m:r>
                                  </m:sub>
                                </m:sSub>
                              </m:den>
                            </m:f>
                          </m:e>
                          <m:e>
                            <m:r>
                              <a:rPr lang="en-US" i="1" spc="10">
                                <a:latin typeface="Cambria Math" panose="02040503050406030204" pitchFamily="18" charset="0"/>
                                <a:ea typeface="SimSun" panose="02010600030101010101" pitchFamily="2" charset="-122"/>
                              </a:rPr>
                              <m:t>0</m:t>
                            </m:r>
                          </m:e>
                        </m:eqArr>
                      </m:e>
                    </m:d>
                    <m:r>
                      <a:rPr lang="en-US" i="1" spc="10">
                        <a:latin typeface="Cambria Math" panose="02040503050406030204" pitchFamily="18" charset="0"/>
                        <a:ea typeface="SimSun" panose="02010600030101010101" pitchFamily="2" charset="-122"/>
                      </a:rPr>
                      <m:t>        </m:t>
                    </m:r>
                    <m:r>
                      <a:rPr lang="en-US" i="1" spc="10">
                        <a:latin typeface="Cambria Math" panose="02040503050406030204" pitchFamily="18" charset="0"/>
                        <a:ea typeface="SimSun" panose="02010600030101010101" pitchFamily="2" charset="-122"/>
                      </a:rPr>
                      <m:t>𝑞</m:t>
                    </m:r>
                    <m:r>
                      <a:rPr lang="en-US" i="1" spc="10">
                        <a:latin typeface="Cambria Math" panose="02040503050406030204" pitchFamily="18" charset="0"/>
                        <a:ea typeface="SimSun" panose="02010600030101010101" pitchFamily="2" charset="-122"/>
                      </a:rPr>
                      <m:t>=</m:t>
                    </m:r>
                    <m:d>
                      <m:dPr>
                        <m:begChr m:val="["/>
                        <m:endChr m:val="]"/>
                        <m:ctrlPr>
                          <a:rPr lang="en-US" i="1" spc="10">
                            <a:latin typeface="Cambria Math" panose="02040503050406030204" pitchFamily="18" charset="0"/>
                            <a:ea typeface="SimSun" panose="02010600030101010101" pitchFamily="2" charset="-122"/>
                          </a:rPr>
                        </m:ctrlPr>
                      </m:dPr>
                      <m:e>
                        <m:eqArr>
                          <m:eqArrPr>
                            <m:ctrlPr>
                              <a:rPr lang="en-US" i="1" spc="10">
                                <a:latin typeface="Cambria Math" panose="02040503050406030204" pitchFamily="18" charset="0"/>
                                <a:ea typeface="SimSun" panose="02010600030101010101" pitchFamily="2" charset="-122"/>
                              </a:rPr>
                            </m:ctrlPr>
                          </m:eqArrPr>
                          <m:e>
                            <m:r>
                              <a:rPr lang="en-US" i="1" spc="10">
                                <a:latin typeface="Cambria Math" panose="02040503050406030204" pitchFamily="18" charset="0"/>
                                <a:ea typeface="SimSun" panose="02010600030101010101" pitchFamily="2" charset="-122"/>
                              </a:rPr>
                              <m:t>𝑥</m:t>
                            </m:r>
                          </m:e>
                          <m:e>
                            <m:r>
                              <a:rPr lang="en-US" i="1" spc="10">
                                <a:latin typeface="Cambria Math" panose="02040503050406030204" pitchFamily="18" charset="0"/>
                                <a:ea typeface="SimSun" panose="02010600030101010101" pitchFamily="2" charset="-122"/>
                              </a:rPr>
                              <m:t>𝜃</m:t>
                            </m:r>
                          </m:e>
                        </m:eqArr>
                      </m:e>
                    </m:d>
                  </m:oMath>
                </a14:m>
                <a:r>
                  <a:rPr lang="en-US" spc="10" dirty="0">
                    <a:latin typeface="Times New Roman" panose="02020603050405020304" pitchFamily="18" charset="0"/>
                    <a:ea typeface="SimSun" panose="02010600030101010101" pitchFamily="2" charset="-122"/>
                  </a:rPr>
                  <a:t>			</a:t>
                </a:r>
                <a:endParaRPr lang="en-US" spc="-5" dirty="0">
                  <a:latin typeface="Times New Roman" panose="02020603050405020304" pitchFamily="18" charset="0"/>
                  <a:ea typeface="SimSun" panose="02010600030101010101" pitchFamily="2" charset="-122"/>
                </a:endParaRPr>
              </a:p>
            </p:txBody>
          </p:sp>
        </mc:Choice>
        <mc:Fallback xmlns="">
          <p:sp>
            <p:nvSpPr>
              <p:cNvPr id="7" name="Rectangle 6">
                <a:extLst>
                  <a:ext uri="{FF2B5EF4-FFF2-40B4-BE49-F238E27FC236}">
                    <a16:creationId xmlns:a16="http://schemas.microsoft.com/office/drawing/2014/main" id="{75730648-717A-45A1-89B7-170465FEA779}"/>
                  </a:ext>
                </a:extLst>
              </p:cNvPr>
              <p:cNvSpPr>
                <a:spLocks noRot="1" noChangeAspect="1" noMove="1" noResize="1" noEditPoints="1" noAdjustHandles="1" noChangeArrowheads="1" noChangeShapeType="1" noTextEdit="1"/>
              </p:cNvSpPr>
              <p:nvPr/>
            </p:nvSpPr>
            <p:spPr>
              <a:xfrm>
                <a:off x="349624" y="2074248"/>
                <a:ext cx="4426858" cy="3606372"/>
              </a:xfrm>
              <a:prstGeom prst="rect">
                <a:avLst/>
              </a:prstGeom>
              <a:blipFill>
                <a:blip r:embed="rId3"/>
                <a:stretch>
                  <a:fillRect/>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809A2C22-57A6-4076-AD64-76B174D149BD}"/>
              </a:ext>
            </a:extLst>
          </p:cNvPr>
          <p:cNvSpPr/>
          <p:nvPr/>
        </p:nvSpPr>
        <p:spPr>
          <a:xfrm>
            <a:off x="553840" y="1578092"/>
            <a:ext cx="3879588" cy="461665"/>
          </a:xfrm>
          <a:prstGeom prst="rect">
            <a:avLst/>
          </a:prstGeom>
        </p:spPr>
        <p:txBody>
          <a:bodyPr wrap="none">
            <a:spAutoFit/>
          </a:bodyPr>
          <a:lstStyle/>
          <a:p>
            <a:r>
              <a:rPr lang="en-US" sz="2400" b="1" dirty="0"/>
              <a:t>Nonlinear System Details</a:t>
            </a:r>
            <a:endParaRPr lang="en-US" sz="2400" dirty="0"/>
          </a:p>
        </p:txBody>
      </p:sp>
      <p:sp>
        <p:nvSpPr>
          <p:cNvPr id="9" name="Rectangle 8">
            <a:extLst>
              <a:ext uri="{FF2B5EF4-FFF2-40B4-BE49-F238E27FC236}">
                <a16:creationId xmlns:a16="http://schemas.microsoft.com/office/drawing/2014/main" id="{70F5143C-5647-4BA0-97E0-F8CE6CB868C5}"/>
              </a:ext>
            </a:extLst>
          </p:cNvPr>
          <p:cNvSpPr/>
          <p:nvPr/>
        </p:nvSpPr>
        <p:spPr>
          <a:xfrm>
            <a:off x="5606142" y="149636"/>
            <a:ext cx="3384260" cy="461665"/>
          </a:xfrm>
          <a:prstGeom prst="rect">
            <a:avLst/>
          </a:prstGeom>
        </p:spPr>
        <p:txBody>
          <a:bodyPr wrap="none">
            <a:spAutoFit/>
          </a:bodyPr>
          <a:lstStyle/>
          <a:p>
            <a:r>
              <a:rPr lang="en-US" sz="2400" b="1" dirty="0"/>
              <a:t>Linear System Details</a:t>
            </a:r>
            <a:endParaRPr lang="en-US" sz="2400" dirty="0"/>
          </a:p>
        </p:txBody>
      </p:sp>
      <p:cxnSp>
        <p:nvCxnSpPr>
          <p:cNvPr id="10" name="Straight Connector 9">
            <a:extLst>
              <a:ext uri="{FF2B5EF4-FFF2-40B4-BE49-F238E27FC236}">
                <a16:creationId xmlns:a16="http://schemas.microsoft.com/office/drawing/2014/main" id="{4FD64668-62A1-443C-AA65-32C93ABCFFB1}"/>
              </a:ext>
            </a:extLst>
          </p:cNvPr>
          <p:cNvCxnSpPr>
            <a:cxnSpLocks/>
          </p:cNvCxnSpPr>
          <p:nvPr/>
        </p:nvCxnSpPr>
        <p:spPr>
          <a:xfrm>
            <a:off x="5166002" y="246888"/>
            <a:ext cx="0" cy="5404695"/>
          </a:xfrm>
          <a:prstGeom prst="line">
            <a:avLst/>
          </a:prstGeom>
          <a:ln w="19050">
            <a:solidFill>
              <a:srgbClr val="13294B"/>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09781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3F925-72CF-44EE-AD81-CFF5A0915862}"/>
              </a:ext>
            </a:extLst>
          </p:cNvPr>
          <p:cNvSpPr>
            <a:spLocks noGrp="1"/>
          </p:cNvSpPr>
          <p:nvPr>
            <p:ph type="title"/>
          </p:nvPr>
        </p:nvSpPr>
        <p:spPr/>
        <p:txBody>
          <a:bodyPr/>
          <a:lstStyle/>
          <a:p>
            <a:r>
              <a:rPr lang="en-US" dirty="0"/>
              <a:t>Appendix</a:t>
            </a:r>
          </a:p>
        </p:txBody>
      </p:sp>
      <p:sp>
        <p:nvSpPr>
          <p:cNvPr id="4" name="Slide Number Placeholder 3">
            <a:extLst>
              <a:ext uri="{FF2B5EF4-FFF2-40B4-BE49-F238E27FC236}">
                <a16:creationId xmlns:a16="http://schemas.microsoft.com/office/drawing/2014/main" id="{5D3E6833-7729-48C6-B294-E2AB2C36DBF3}"/>
              </a:ext>
            </a:extLst>
          </p:cNvPr>
          <p:cNvSpPr>
            <a:spLocks noGrp="1"/>
          </p:cNvSpPr>
          <p:nvPr>
            <p:ph type="sldNum" sz="quarter" idx="12"/>
          </p:nvPr>
        </p:nvSpPr>
        <p:spPr/>
        <p:txBody>
          <a:bodyPr/>
          <a:lstStyle/>
          <a:p>
            <a:fld id="{E0684831-484F-E04E-A91C-77E82AA5A8B7}" type="slidenum">
              <a:rPr lang="en-US" smtClean="0"/>
              <a:pPr/>
              <a:t>11</a:t>
            </a:fld>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DC06057B-2654-4778-AB8F-C65AB1A71651}"/>
                  </a:ext>
                </a:extLst>
              </p:cNvPr>
              <p:cNvSpPr/>
              <p:nvPr/>
            </p:nvSpPr>
            <p:spPr>
              <a:xfrm>
                <a:off x="-79841" y="2295376"/>
                <a:ext cx="6096000" cy="3052887"/>
              </a:xfrm>
              <a:prstGeom prst="rect">
                <a:avLst/>
              </a:prstGeom>
            </p:spPr>
            <p:txBody>
              <a:bodyPr>
                <a:spAutoFit/>
              </a:bodyPr>
              <a:lstStyle/>
              <a:p>
                <a:pPr algn="ctr"/>
                <a14:m>
                  <m:oMath xmlns:m="http://schemas.openxmlformats.org/officeDocument/2006/math">
                    <m:sSub>
                      <m:sSubPr>
                        <m:ctrlPr>
                          <a:rPr lang="en-US" b="1" i="1">
                            <a:latin typeface="Cambria Math" panose="02040503050406030204" pitchFamily="18" charset="0"/>
                            <a:ea typeface="SimSun" panose="02010600030101010101" pitchFamily="2" charset="-122"/>
                          </a:rPr>
                        </m:ctrlPr>
                      </m:sSubPr>
                      <m:e>
                        <m:r>
                          <a:rPr lang="en-US" b="1" i="1">
                            <a:latin typeface="Cambria Math" panose="02040503050406030204" pitchFamily="18" charset="0"/>
                            <a:ea typeface="SimSun" panose="02010600030101010101" pitchFamily="2" charset="-122"/>
                          </a:rPr>
                          <m:t>𝐲</m:t>
                        </m:r>
                      </m:e>
                      <m:sub>
                        <m:r>
                          <a:rPr lang="en-US" b="1" i="1">
                            <a:latin typeface="Cambria Math" panose="02040503050406030204" pitchFamily="18" charset="0"/>
                            <a:ea typeface="SimSun" panose="02010600030101010101" pitchFamily="2" charset="-122"/>
                          </a:rPr>
                          <m:t>𝐟𝐢𝐧𝐚𝐥</m:t>
                        </m:r>
                      </m:sub>
                    </m:sSub>
                    <m:r>
                      <a:rPr lang="en-US" i="1">
                        <a:latin typeface="Cambria Math" panose="02040503050406030204" pitchFamily="18" charset="0"/>
                        <a:ea typeface="SimSun" panose="02010600030101010101" pitchFamily="2" charset="-122"/>
                      </a:rPr>
                      <m:t>: </m:t>
                    </m:r>
                  </m:oMath>
                </a14:m>
                <a:r>
                  <a:rPr lang="en-US" dirty="0">
                    <a:latin typeface="Times New Roman" panose="02020603050405020304" pitchFamily="18" charset="0"/>
                    <a:ea typeface="SimSun" panose="02010600030101010101" pitchFamily="2" charset="-122"/>
                  </a:rPr>
                  <a:t>steady-state response  </a:t>
                </a:r>
                <a14:m>
                  <m:oMath xmlns:m="http://schemas.openxmlformats.org/officeDocument/2006/math">
                    <m:r>
                      <a:rPr lang="en-US" i="1">
                        <a:latin typeface="Cambria Math" panose="02040503050406030204" pitchFamily="18" charset="0"/>
                        <a:ea typeface="SimSun" panose="02010600030101010101" pitchFamily="2" charset="-122"/>
                      </a:rPr>
                      <m:t>=</m:t>
                    </m:r>
                    <m:d>
                      <m:dPr>
                        <m:begChr m:val="["/>
                        <m:endChr m:val="]"/>
                        <m:ctrlPr>
                          <a:rPr lang="en-US" i="1">
                            <a:latin typeface="Cambria Math" panose="02040503050406030204" pitchFamily="18" charset="0"/>
                            <a:ea typeface="SimSun" panose="02010600030101010101" pitchFamily="2" charset="-122"/>
                          </a:rPr>
                        </m:ctrlPr>
                      </m:dPr>
                      <m:e>
                        <m:eqArr>
                          <m:eqArrPr>
                            <m:ctrlPr>
                              <a:rPr lang="en-US" i="1">
                                <a:latin typeface="Cambria Math" panose="02040503050406030204" pitchFamily="18" charset="0"/>
                                <a:ea typeface="SimSun" panose="02010600030101010101" pitchFamily="2" charset="-122"/>
                              </a:rPr>
                            </m:ctrlPr>
                          </m:eqArrPr>
                          <m:e>
                            <m:r>
                              <a:rPr lang="en-US" i="1">
                                <a:latin typeface="Cambria Math" panose="02040503050406030204" pitchFamily="18" charset="0"/>
                                <a:ea typeface="SimSun" panose="02010600030101010101" pitchFamily="2" charset="-122"/>
                              </a:rPr>
                              <m:t>0.5 </m:t>
                            </m:r>
                            <m:r>
                              <m:rPr>
                                <m:sty m:val="p"/>
                              </m:rPr>
                              <a:rPr lang="en-US">
                                <a:latin typeface="Cambria Math" panose="02040503050406030204" pitchFamily="18" charset="0"/>
                                <a:ea typeface="SimSun" panose="02010600030101010101" pitchFamily="2" charset="-122"/>
                              </a:rPr>
                              <m:t>m</m:t>
                            </m:r>
                          </m:e>
                          <m:e>
                            <m:r>
                              <a:rPr lang="en-US" i="1">
                                <a:latin typeface="Cambria Math" panose="02040503050406030204" pitchFamily="18" charset="0"/>
                                <a:ea typeface="SimSun" panose="02010600030101010101" pitchFamily="2" charset="-122"/>
                              </a:rPr>
                              <m:t>0 </m:t>
                            </m:r>
                            <m:r>
                              <m:rPr>
                                <m:sty m:val="p"/>
                              </m:rPr>
                              <a:rPr lang="en-US">
                                <a:latin typeface="Cambria Math" panose="02040503050406030204" pitchFamily="18" charset="0"/>
                                <a:ea typeface="SimSun" panose="02010600030101010101" pitchFamily="2" charset="-122"/>
                              </a:rPr>
                              <m:t>rad</m:t>
                            </m:r>
                          </m:e>
                        </m:eqArr>
                      </m:e>
                    </m:d>
                  </m:oMath>
                </a14:m>
                <a:r>
                  <a:rPr lang="en-US" dirty="0">
                    <a:latin typeface="Times New Roman" panose="02020603050405020304" pitchFamily="18" charset="0"/>
                    <a:ea typeface="SimSun" panose="02010600030101010101" pitchFamily="2" charset="-122"/>
                  </a:rPr>
                  <a:t>	</a:t>
                </a:r>
              </a:p>
              <a:p>
                <a:pPr algn="ctr"/>
                <a:r>
                  <a:rPr lang="en-US" dirty="0">
                    <a:latin typeface="Times New Roman" panose="02020603050405020304" pitchFamily="18" charset="0"/>
                    <a:ea typeface="SimSun" panose="02010600030101010101" pitchFamily="2" charset="-122"/>
                  </a:rPr>
                  <a:t> </a:t>
                </a:r>
              </a:p>
              <a:p>
                <a:pPr algn="ctr"/>
                <a14:m>
                  <m:oMath xmlns:m="http://schemas.openxmlformats.org/officeDocument/2006/math">
                    <m:sSub>
                      <m:sSubPr>
                        <m:ctrlPr>
                          <a:rPr lang="en-US" i="1">
                            <a:latin typeface="Cambria Math" panose="02040503050406030204" pitchFamily="18" charset="0"/>
                            <a:ea typeface="SimSun" panose="02010600030101010101" pitchFamily="2" charset="-122"/>
                          </a:rPr>
                        </m:ctrlPr>
                      </m:sSubPr>
                      <m:e>
                        <m:r>
                          <a:rPr lang="en-US" i="1">
                            <a:latin typeface="Cambria Math" panose="02040503050406030204" pitchFamily="18" charset="0"/>
                            <a:ea typeface="SimSun" panose="02010600030101010101" pitchFamily="2" charset="-122"/>
                          </a:rPr>
                          <m:t>𝑡</m:t>
                        </m:r>
                      </m:e>
                      <m:sub>
                        <m:r>
                          <a:rPr lang="en-US" i="1">
                            <a:latin typeface="Cambria Math" panose="02040503050406030204" pitchFamily="18" charset="0"/>
                            <a:ea typeface="SimSun" panose="02010600030101010101" pitchFamily="2" charset="-122"/>
                          </a:rPr>
                          <m:t>𝑠𝑒𝑡𝑡𝑙𝑒</m:t>
                        </m:r>
                      </m:sub>
                    </m:sSub>
                  </m:oMath>
                </a14:m>
                <a:r>
                  <a:rPr lang="en-US" dirty="0">
                    <a:latin typeface="Times New Roman" panose="02020603050405020304" pitchFamily="18" charset="0"/>
                    <a:ea typeface="SimSun" panose="02010600030101010101" pitchFamily="2" charset="-122"/>
                  </a:rPr>
                  <a:t>: time for error </a:t>
                </a:r>
                <a14:m>
                  <m:oMath xmlns:m="http://schemas.openxmlformats.org/officeDocument/2006/math">
                    <m:d>
                      <m:dPr>
                        <m:begChr m:val="|"/>
                        <m:endChr m:val="|"/>
                        <m:ctrlPr>
                          <a:rPr lang="en-US" i="1">
                            <a:latin typeface="Cambria Math" panose="02040503050406030204" pitchFamily="18" charset="0"/>
                            <a:ea typeface="SimSun" panose="02010600030101010101" pitchFamily="2" charset="-122"/>
                          </a:rPr>
                        </m:ctrlPr>
                      </m:dPr>
                      <m:e>
                        <m:r>
                          <a:rPr lang="en-US" b="1" i="1">
                            <a:latin typeface="Cambria Math" panose="02040503050406030204" pitchFamily="18" charset="0"/>
                            <a:ea typeface="SimSun" panose="02010600030101010101" pitchFamily="2" charset="-122"/>
                          </a:rPr>
                          <m:t>𝐲</m:t>
                        </m:r>
                        <m:r>
                          <a:rPr lang="en-US" b="1" i="1">
                            <a:latin typeface="Cambria Math" panose="02040503050406030204" pitchFamily="18" charset="0"/>
                            <a:ea typeface="SimSun" panose="02010600030101010101" pitchFamily="2" charset="-122"/>
                          </a:rPr>
                          <m:t>−</m:t>
                        </m:r>
                        <m:sSub>
                          <m:sSubPr>
                            <m:ctrlPr>
                              <a:rPr lang="en-US" b="1" i="1">
                                <a:latin typeface="Cambria Math" panose="02040503050406030204" pitchFamily="18" charset="0"/>
                                <a:ea typeface="SimSun" panose="02010600030101010101" pitchFamily="2" charset="-122"/>
                              </a:rPr>
                            </m:ctrlPr>
                          </m:sSubPr>
                          <m:e>
                            <m:r>
                              <a:rPr lang="en-US" b="1" i="1">
                                <a:latin typeface="Cambria Math" panose="02040503050406030204" pitchFamily="18" charset="0"/>
                                <a:ea typeface="SimSun" panose="02010600030101010101" pitchFamily="2" charset="-122"/>
                              </a:rPr>
                              <m:t>𝐲</m:t>
                            </m:r>
                          </m:e>
                          <m:sub>
                            <m:r>
                              <a:rPr lang="en-US" b="1" i="1">
                                <a:latin typeface="Cambria Math" panose="02040503050406030204" pitchFamily="18" charset="0"/>
                                <a:ea typeface="SimSun" panose="02010600030101010101" pitchFamily="2" charset="-122"/>
                              </a:rPr>
                              <m:t>𝐟𝐢𝐧𝐚𝐥</m:t>
                            </m:r>
                          </m:sub>
                        </m:sSub>
                      </m:e>
                    </m:d>
                  </m:oMath>
                </a14:m>
                <a:r>
                  <a:rPr lang="en-US" dirty="0">
                    <a:latin typeface="Times New Roman" panose="02020603050405020304" pitchFamily="18" charset="0"/>
                    <a:ea typeface="SimSun" panose="02010600030101010101" pitchFamily="2" charset="-122"/>
                  </a:rPr>
                  <a:t>to fall within 5%	</a:t>
                </a:r>
              </a:p>
              <a:p>
                <a:pPr algn="ctr"/>
                <a:r>
                  <a:rPr lang="en-US" dirty="0">
                    <a:latin typeface="Times New Roman" panose="02020603050405020304" pitchFamily="18" charset="0"/>
                    <a:ea typeface="SimSun" panose="02010600030101010101" pitchFamily="2" charset="-122"/>
                  </a:rPr>
                  <a:t> </a:t>
                </a:r>
              </a:p>
              <a:p>
                <a:pPr algn="ctr"/>
                <a14:m>
                  <m:oMath xmlns:m="http://schemas.openxmlformats.org/officeDocument/2006/math">
                    <m:sSub>
                      <m:sSubPr>
                        <m:ctrlPr>
                          <a:rPr lang="en-US" i="1">
                            <a:latin typeface="Cambria Math" panose="02040503050406030204" pitchFamily="18" charset="0"/>
                            <a:ea typeface="SimSun" panose="02010600030101010101" pitchFamily="2" charset="-122"/>
                          </a:rPr>
                        </m:ctrlPr>
                      </m:sSubPr>
                      <m:e>
                        <m:r>
                          <a:rPr lang="en-US" i="1">
                            <a:latin typeface="Cambria Math" panose="02040503050406030204" pitchFamily="18" charset="0"/>
                            <a:ea typeface="SimSun" panose="02010600030101010101" pitchFamily="2" charset="-122"/>
                          </a:rPr>
                          <m:t>𝑡</m:t>
                        </m:r>
                      </m:e>
                      <m:sub>
                        <m:r>
                          <a:rPr lang="en-US" i="1">
                            <a:latin typeface="Cambria Math" panose="02040503050406030204" pitchFamily="18" charset="0"/>
                            <a:ea typeface="SimSun" panose="02010600030101010101" pitchFamily="2" charset="-122"/>
                          </a:rPr>
                          <m:t>𝑟𝑖𝑠𝑒</m:t>
                        </m:r>
                      </m:sub>
                    </m:sSub>
                  </m:oMath>
                </a14:m>
                <a:r>
                  <a:rPr lang="en-US" dirty="0">
                    <a:latin typeface="Times New Roman" panose="02020603050405020304" pitchFamily="18" charset="0"/>
                    <a:ea typeface="SimSun" panose="02010600030101010101" pitchFamily="2" charset="-122"/>
                  </a:rPr>
                  <a:t>: time it takes for </a:t>
                </a:r>
                <a14:m>
                  <m:oMath xmlns:m="http://schemas.openxmlformats.org/officeDocument/2006/math">
                    <m:r>
                      <a:rPr lang="en-US" b="1" i="1">
                        <a:latin typeface="Cambria Math" panose="02040503050406030204" pitchFamily="18" charset="0"/>
                        <a:ea typeface="SimSun" panose="02010600030101010101" pitchFamily="2" charset="-122"/>
                      </a:rPr>
                      <m:t>𝐲</m:t>
                    </m:r>
                  </m:oMath>
                </a14:m>
                <a:r>
                  <a:rPr lang="en-US" dirty="0">
                    <a:latin typeface="Times New Roman" panose="02020603050405020304" pitchFamily="18" charset="0"/>
                    <a:ea typeface="SimSun" panose="02010600030101010101" pitchFamily="2" charset="-122"/>
                  </a:rPr>
                  <a:t> from 10% to 90% of </a:t>
                </a:r>
                <a14:m>
                  <m:oMath xmlns:m="http://schemas.openxmlformats.org/officeDocument/2006/math">
                    <m:sSub>
                      <m:sSubPr>
                        <m:ctrlPr>
                          <a:rPr lang="en-US" b="1" i="1">
                            <a:latin typeface="Cambria Math" panose="02040503050406030204" pitchFamily="18" charset="0"/>
                            <a:ea typeface="SimSun" panose="02010600030101010101" pitchFamily="2" charset="-122"/>
                          </a:rPr>
                        </m:ctrlPr>
                      </m:sSubPr>
                      <m:e>
                        <m:r>
                          <a:rPr lang="en-US" b="1" i="1">
                            <a:latin typeface="Cambria Math" panose="02040503050406030204" pitchFamily="18" charset="0"/>
                            <a:ea typeface="SimSun" panose="02010600030101010101" pitchFamily="2" charset="-122"/>
                          </a:rPr>
                          <m:t>𝐲</m:t>
                        </m:r>
                      </m:e>
                      <m:sub>
                        <m:r>
                          <a:rPr lang="en-US" b="1" i="1">
                            <a:latin typeface="Cambria Math" panose="02040503050406030204" pitchFamily="18" charset="0"/>
                            <a:ea typeface="SimSun" panose="02010600030101010101" pitchFamily="2" charset="-122"/>
                          </a:rPr>
                          <m:t>𝐟𝐢𝐧𝐚𝐥</m:t>
                        </m:r>
                      </m:sub>
                    </m:sSub>
                  </m:oMath>
                </a14:m>
                <a:endParaRPr lang="en-US" dirty="0">
                  <a:latin typeface="Times New Roman" panose="02020603050405020304" pitchFamily="18" charset="0"/>
                  <a:ea typeface="SimSun" panose="02010600030101010101" pitchFamily="2" charset="-122"/>
                </a:endParaRPr>
              </a:p>
              <a:p>
                <a:pPr algn="ctr"/>
                <a:r>
                  <a:rPr lang="en-US" dirty="0">
                    <a:latin typeface="Times New Roman" panose="02020603050405020304" pitchFamily="18" charset="0"/>
                    <a:ea typeface="SimSun" panose="02010600030101010101" pitchFamily="2" charset="-122"/>
                  </a:rPr>
                  <a:t> </a:t>
                </a:r>
              </a:p>
              <a:p>
                <a:pPr algn="ctr"/>
                <a14:m>
                  <m:oMath xmlns:m="http://schemas.openxmlformats.org/officeDocument/2006/math">
                    <m:r>
                      <a:rPr lang="en-US" i="1">
                        <a:latin typeface="Cambria Math" panose="02040503050406030204" pitchFamily="18" charset="0"/>
                        <a:ea typeface="SimSun" panose="02010600030101010101" pitchFamily="2" charset="-122"/>
                      </a:rPr>
                      <m:t>𝑂𝑆</m:t>
                    </m:r>
                    <m:r>
                      <a:rPr lang="en-US" i="1">
                        <a:latin typeface="Cambria Math" panose="02040503050406030204" pitchFamily="18" charset="0"/>
                        <a:ea typeface="SimSun" panose="02010600030101010101" pitchFamily="2" charset="-122"/>
                      </a:rPr>
                      <m:t>:</m:t>
                    </m:r>
                  </m:oMath>
                </a14:m>
                <a:r>
                  <a:rPr lang="en-US" dirty="0">
                    <a:latin typeface="Times New Roman" panose="02020603050405020304" pitchFamily="18" charset="0"/>
                    <a:ea typeface="SimSun" panose="02010600030101010101" pitchFamily="2" charset="-122"/>
                  </a:rPr>
                  <a:t> </a:t>
                </a:r>
                <a14:m>
                  <m:oMath xmlns:m="http://schemas.openxmlformats.org/officeDocument/2006/math">
                    <m:func>
                      <m:funcPr>
                        <m:ctrlPr>
                          <a:rPr lang="en-US" i="1">
                            <a:latin typeface="Cambria Math" panose="02040503050406030204" pitchFamily="18" charset="0"/>
                            <a:ea typeface="SimSun" panose="02010600030101010101" pitchFamily="2" charset="-122"/>
                          </a:rPr>
                        </m:ctrlPr>
                      </m:funcPr>
                      <m:fName>
                        <m:r>
                          <m:rPr>
                            <m:sty m:val="p"/>
                          </m:rPr>
                          <a:rPr lang="en-US">
                            <a:latin typeface="Cambria Math" panose="02040503050406030204" pitchFamily="18" charset="0"/>
                            <a:ea typeface="SimSun" panose="02010600030101010101" pitchFamily="2" charset="-122"/>
                          </a:rPr>
                          <m:t>max</m:t>
                        </m:r>
                      </m:fName>
                      <m:e>
                        <m:d>
                          <m:dPr>
                            <m:ctrlPr>
                              <a:rPr lang="en-US" i="1">
                                <a:latin typeface="Cambria Math" panose="02040503050406030204" pitchFamily="18" charset="0"/>
                                <a:ea typeface="SimSun" panose="02010600030101010101" pitchFamily="2" charset="-122"/>
                              </a:rPr>
                            </m:ctrlPr>
                          </m:dPr>
                          <m:e>
                            <m:r>
                              <a:rPr lang="en-US" b="1" i="1">
                                <a:latin typeface="Cambria Math" panose="02040503050406030204" pitchFamily="18" charset="0"/>
                                <a:ea typeface="SimSun" panose="02010600030101010101" pitchFamily="2" charset="-122"/>
                              </a:rPr>
                              <m:t>𝐲</m:t>
                            </m:r>
                          </m:e>
                        </m:d>
                      </m:e>
                    </m:func>
                    <m:r>
                      <a:rPr lang="en-US" i="1">
                        <a:latin typeface="Cambria Math" panose="02040503050406030204" pitchFamily="18" charset="0"/>
                        <a:ea typeface="SimSun" panose="02010600030101010101" pitchFamily="2" charset="-122"/>
                      </a:rPr>
                      <m:t>−</m:t>
                    </m:r>
                    <m:sSub>
                      <m:sSubPr>
                        <m:ctrlPr>
                          <a:rPr lang="en-US" b="1" i="1">
                            <a:latin typeface="Cambria Math" panose="02040503050406030204" pitchFamily="18" charset="0"/>
                            <a:ea typeface="SimSun" panose="02010600030101010101" pitchFamily="2" charset="-122"/>
                          </a:rPr>
                        </m:ctrlPr>
                      </m:sSubPr>
                      <m:e>
                        <m:r>
                          <a:rPr lang="en-US" b="1" i="1">
                            <a:latin typeface="Cambria Math" panose="02040503050406030204" pitchFamily="18" charset="0"/>
                            <a:ea typeface="SimSun" panose="02010600030101010101" pitchFamily="2" charset="-122"/>
                          </a:rPr>
                          <m:t>𝐲</m:t>
                        </m:r>
                      </m:e>
                      <m:sub>
                        <m:r>
                          <a:rPr lang="en-US" b="1" i="1">
                            <a:latin typeface="Cambria Math" panose="02040503050406030204" pitchFamily="18" charset="0"/>
                            <a:ea typeface="SimSun" panose="02010600030101010101" pitchFamily="2" charset="-122"/>
                          </a:rPr>
                          <m:t>𝐟𝐢𝐧𝐚𝐥</m:t>
                        </m:r>
                      </m:sub>
                    </m:sSub>
                  </m:oMath>
                </a14:m>
                <a:r>
                  <a:rPr lang="en-US" b="1" dirty="0">
                    <a:latin typeface="Times New Roman" panose="02020603050405020304" pitchFamily="18" charset="0"/>
                    <a:ea typeface="SimSun" panose="02010600030101010101" pitchFamily="2" charset="-122"/>
                  </a:rPr>
                  <a:t>		</a:t>
                </a:r>
                <a:endParaRPr lang="en-US" dirty="0">
                  <a:latin typeface="Times New Roman" panose="02020603050405020304" pitchFamily="18" charset="0"/>
                  <a:ea typeface="SimSun" panose="02010600030101010101" pitchFamily="2" charset="-122"/>
                </a:endParaRPr>
              </a:p>
              <a:p>
                <a:pPr algn="ctr"/>
                <a:r>
                  <a:rPr lang="en-US" b="1" dirty="0">
                    <a:latin typeface="Times New Roman" panose="02020603050405020304" pitchFamily="18" charset="0"/>
                    <a:ea typeface="SimSun" panose="02010600030101010101" pitchFamily="2" charset="-122"/>
                  </a:rPr>
                  <a:t> </a:t>
                </a:r>
                <a:endParaRPr lang="en-US" dirty="0">
                  <a:latin typeface="Times New Roman" panose="02020603050405020304" pitchFamily="18" charset="0"/>
                  <a:ea typeface="SimSun" panose="02010600030101010101" pitchFamily="2" charset="-122"/>
                </a:endParaRPr>
              </a:p>
              <a:p>
                <a:pPr algn="ctr"/>
                <a14:m>
                  <m:oMath xmlns:m="http://schemas.openxmlformats.org/officeDocument/2006/math">
                    <m:sSub>
                      <m:sSubPr>
                        <m:ctrlPr>
                          <a:rPr lang="en-US" i="1">
                            <a:latin typeface="Cambria Math" panose="02040503050406030204" pitchFamily="18" charset="0"/>
                            <a:ea typeface="SimSun" panose="02010600030101010101" pitchFamily="2" charset="-122"/>
                          </a:rPr>
                        </m:ctrlPr>
                      </m:sSubPr>
                      <m:e>
                        <m:r>
                          <a:rPr lang="en-US" i="1">
                            <a:latin typeface="Cambria Math" panose="02040503050406030204" pitchFamily="18" charset="0"/>
                            <a:ea typeface="SimSun" panose="02010600030101010101" pitchFamily="2" charset="-122"/>
                          </a:rPr>
                          <m:t>𝑒</m:t>
                        </m:r>
                      </m:e>
                      <m:sub>
                        <m:r>
                          <a:rPr lang="en-US" i="1">
                            <a:latin typeface="Cambria Math" panose="02040503050406030204" pitchFamily="18" charset="0"/>
                            <a:ea typeface="SimSun" panose="02010600030101010101" pitchFamily="2" charset="-122"/>
                          </a:rPr>
                          <m:t>𝑠𝑠</m:t>
                        </m:r>
                      </m:sub>
                    </m:sSub>
                    <m:r>
                      <a:rPr lang="en-US" i="1">
                        <a:latin typeface="Cambria Math" panose="02040503050406030204" pitchFamily="18" charset="0"/>
                        <a:ea typeface="SimSun" panose="02010600030101010101" pitchFamily="2" charset="-122"/>
                      </a:rPr>
                      <m:t>:</m:t>
                    </m:r>
                    <m:r>
                      <a:rPr lang="en-US" b="1" i="1">
                        <a:latin typeface="Cambria Math" panose="02040503050406030204" pitchFamily="18" charset="0"/>
                        <a:ea typeface="SimSun" panose="02010600030101010101" pitchFamily="2" charset="-122"/>
                      </a:rPr>
                      <m:t>𝐲</m:t>
                    </m:r>
                    <m:d>
                      <m:dPr>
                        <m:ctrlPr>
                          <a:rPr lang="en-US" b="1" i="1">
                            <a:latin typeface="Cambria Math" panose="02040503050406030204" pitchFamily="18" charset="0"/>
                            <a:ea typeface="SimSun" panose="02010600030101010101" pitchFamily="2" charset="-122"/>
                          </a:rPr>
                        </m:ctrlPr>
                      </m:dPr>
                      <m:e>
                        <m:sSub>
                          <m:sSubPr>
                            <m:ctrlPr>
                              <a:rPr lang="en-US" i="1">
                                <a:latin typeface="Cambria Math" panose="02040503050406030204" pitchFamily="18" charset="0"/>
                                <a:ea typeface="SimSun" panose="02010600030101010101" pitchFamily="2" charset="-122"/>
                              </a:rPr>
                            </m:ctrlPr>
                          </m:sSubPr>
                          <m:e>
                            <m:r>
                              <m:rPr>
                                <m:sty m:val="p"/>
                              </m:rPr>
                              <a:rPr lang="en-US">
                                <a:latin typeface="Cambria Math" panose="02040503050406030204" pitchFamily="18" charset="0"/>
                                <a:ea typeface="SimSun" panose="02010600030101010101" pitchFamily="2" charset="-122"/>
                              </a:rPr>
                              <m:t>t</m:t>
                            </m:r>
                          </m:e>
                          <m:sub>
                            <m:r>
                              <m:rPr>
                                <m:sty m:val="p"/>
                              </m:rPr>
                              <a:rPr lang="en-US">
                                <a:latin typeface="Cambria Math" panose="02040503050406030204" pitchFamily="18" charset="0"/>
                                <a:ea typeface="SimSun" panose="02010600030101010101" pitchFamily="2" charset="-122"/>
                              </a:rPr>
                              <m:t>final</m:t>
                            </m:r>
                          </m:sub>
                        </m:sSub>
                      </m:e>
                    </m:d>
                    <m:r>
                      <a:rPr lang="en-US" b="1" i="1">
                        <a:latin typeface="Cambria Math" panose="02040503050406030204" pitchFamily="18" charset="0"/>
                        <a:ea typeface="SimSun" panose="02010600030101010101" pitchFamily="2" charset="-122"/>
                      </a:rPr>
                      <m:t>−</m:t>
                    </m:r>
                    <m:sSub>
                      <m:sSubPr>
                        <m:ctrlPr>
                          <a:rPr lang="en-US" b="1" i="1">
                            <a:latin typeface="Cambria Math" panose="02040503050406030204" pitchFamily="18" charset="0"/>
                            <a:ea typeface="SimSun" panose="02010600030101010101" pitchFamily="2" charset="-122"/>
                          </a:rPr>
                        </m:ctrlPr>
                      </m:sSubPr>
                      <m:e>
                        <m:r>
                          <a:rPr lang="en-US" b="1" i="1">
                            <a:latin typeface="Cambria Math" panose="02040503050406030204" pitchFamily="18" charset="0"/>
                            <a:ea typeface="SimSun" panose="02010600030101010101" pitchFamily="2" charset="-122"/>
                          </a:rPr>
                          <m:t>𝐲</m:t>
                        </m:r>
                      </m:e>
                      <m:sub>
                        <m:r>
                          <a:rPr lang="en-US" b="1" i="1">
                            <a:latin typeface="Cambria Math" panose="02040503050406030204" pitchFamily="18" charset="0"/>
                            <a:ea typeface="SimSun" panose="02010600030101010101" pitchFamily="2" charset="-122"/>
                          </a:rPr>
                          <m:t>𝐟𝐢𝐧𝐚𝐥</m:t>
                        </m:r>
                      </m:sub>
                    </m:sSub>
                  </m:oMath>
                </a14:m>
                <a:r>
                  <a:rPr lang="en-US" b="1" dirty="0">
                    <a:latin typeface="Times New Roman" panose="02020603050405020304" pitchFamily="18" charset="0"/>
                    <a:ea typeface="SimSun" panose="02010600030101010101" pitchFamily="2" charset="-122"/>
                  </a:rPr>
                  <a:t>		</a:t>
                </a:r>
                <a:endParaRPr lang="en-US" dirty="0">
                  <a:latin typeface="Times New Roman" panose="02020603050405020304" pitchFamily="18" charset="0"/>
                  <a:ea typeface="SimSun" panose="02010600030101010101" pitchFamily="2" charset="-122"/>
                </a:endParaRPr>
              </a:p>
              <a:p>
                <a:pPr algn="ctr"/>
                <a:r>
                  <a:rPr lang="en-US" dirty="0">
                    <a:latin typeface="Times New Roman" panose="02020603050405020304" pitchFamily="18" charset="0"/>
                    <a:ea typeface="SimSun" panose="02010600030101010101" pitchFamily="2" charset="-122"/>
                  </a:rPr>
                  <a:t> </a:t>
                </a:r>
              </a:p>
            </p:txBody>
          </p:sp>
        </mc:Choice>
        <mc:Fallback xmlns="">
          <p:sp>
            <p:nvSpPr>
              <p:cNvPr id="6" name="Rectangle 5">
                <a:extLst>
                  <a:ext uri="{FF2B5EF4-FFF2-40B4-BE49-F238E27FC236}">
                    <a16:creationId xmlns:a16="http://schemas.microsoft.com/office/drawing/2014/main" id="{DC06057B-2654-4778-AB8F-C65AB1A71651}"/>
                  </a:ext>
                </a:extLst>
              </p:cNvPr>
              <p:cNvSpPr>
                <a:spLocks noRot="1" noChangeAspect="1" noMove="1" noResize="1" noEditPoints="1" noAdjustHandles="1" noChangeArrowheads="1" noChangeShapeType="1" noTextEdit="1"/>
              </p:cNvSpPr>
              <p:nvPr/>
            </p:nvSpPr>
            <p:spPr>
              <a:xfrm>
                <a:off x="-79841" y="2295376"/>
                <a:ext cx="6096000" cy="3052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FD7E680-F515-44C2-B99F-8AB69BA81180}"/>
                  </a:ext>
                </a:extLst>
              </p:cNvPr>
              <p:cNvSpPr/>
              <p:nvPr/>
            </p:nvSpPr>
            <p:spPr>
              <a:xfrm>
                <a:off x="6016159" y="2513571"/>
                <a:ext cx="6096000" cy="2249527"/>
              </a:xfrm>
              <a:prstGeom prst="rect">
                <a:avLst/>
              </a:prstGeom>
            </p:spPr>
            <p:txBody>
              <a:bodyPr>
                <a:spAutoFit/>
              </a:bodyPr>
              <a:lstStyle/>
              <a:p>
                <a:pPr algn="ctr"/>
                <a14:m>
                  <m:oMath xmlns:m="http://schemas.openxmlformats.org/officeDocument/2006/math">
                    <m:acc>
                      <m:accPr>
                        <m:chr m:val="̅"/>
                        <m:ctrlPr>
                          <a:rPr lang="en-US" i="1">
                            <a:latin typeface="Cambria Math" panose="02040503050406030204" pitchFamily="18" charset="0"/>
                            <a:ea typeface="SimSun" panose="02010600030101010101" pitchFamily="2" charset="-122"/>
                          </a:rPr>
                        </m:ctrlPr>
                      </m:accPr>
                      <m:e>
                        <m:r>
                          <a:rPr lang="en-US" i="1">
                            <a:latin typeface="Cambria Math" panose="02040503050406030204" pitchFamily="18" charset="0"/>
                            <a:ea typeface="SimSun" panose="02010600030101010101" pitchFamily="2" charset="-122"/>
                          </a:rPr>
                          <m:t>𝑃</m:t>
                        </m:r>
                      </m:e>
                    </m:acc>
                    <m:r>
                      <a:rPr lang="en-US" i="1">
                        <a:latin typeface="Cambria Math" panose="02040503050406030204" pitchFamily="18" charset="0"/>
                        <a:ea typeface="SimSun" panose="02010600030101010101" pitchFamily="2" charset="-122"/>
                      </a:rPr>
                      <m:t>=</m:t>
                    </m:r>
                    <m:f>
                      <m:fPr>
                        <m:ctrlPr>
                          <a:rPr lang="en-US" i="1">
                            <a:latin typeface="Cambria Math" panose="02040503050406030204" pitchFamily="18" charset="0"/>
                            <a:ea typeface="SimSun" panose="02010600030101010101" pitchFamily="2" charset="-122"/>
                          </a:rPr>
                        </m:ctrlPr>
                      </m:fPr>
                      <m:num>
                        <m:nary>
                          <m:naryPr>
                            <m:chr m:val="∑"/>
                            <m:limLoc m:val="subSup"/>
                            <m:ctrlPr>
                              <a:rPr lang="en-US" i="1">
                                <a:latin typeface="Cambria Math" panose="02040503050406030204" pitchFamily="18" charset="0"/>
                                <a:ea typeface="SimSun" panose="02010600030101010101" pitchFamily="2" charset="-122"/>
                              </a:rPr>
                            </m:ctrlPr>
                          </m:naryPr>
                          <m:sub>
                            <m:r>
                              <a:rPr lang="en-US" i="1">
                                <a:latin typeface="Cambria Math" panose="02040503050406030204" pitchFamily="18" charset="0"/>
                                <a:ea typeface="SimSun" panose="02010600030101010101" pitchFamily="2" charset="-122"/>
                              </a:rPr>
                              <m:t>𝑡</m:t>
                            </m:r>
                            <m:r>
                              <a:rPr lang="en-US" i="1">
                                <a:latin typeface="Cambria Math" panose="02040503050406030204" pitchFamily="18" charset="0"/>
                                <a:ea typeface="SimSun" panose="02010600030101010101" pitchFamily="2" charset="-122"/>
                              </a:rPr>
                              <m:t>=0</m:t>
                            </m:r>
                          </m:sub>
                          <m:sup>
                            <m:sSub>
                              <m:sSubPr>
                                <m:ctrlPr>
                                  <a:rPr lang="en-US" i="1">
                                    <a:latin typeface="Cambria Math" panose="02040503050406030204" pitchFamily="18" charset="0"/>
                                    <a:ea typeface="SimSun" panose="02010600030101010101" pitchFamily="2" charset="-122"/>
                                  </a:rPr>
                                </m:ctrlPr>
                              </m:sSubPr>
                              <m:e>
                                <m:r>
                                  <a:rPr lang="en-US" i="1">
                                    <a:latin typeface="Cambria Math" panose="02040503050406030204" pitchFamily="18" charset="0"/>
                                    <a:ea typeface="SimSun" panose="02010600030101010101" pitchFamily="2" charset="-122"/>
                                  </a:rPr>
                                  <m:t>𝑡</m:t>
                                </m:r>
                              </m:e>
                              <m:sub>
                                <m:r>
                                  <a:rPr lang="en-US" i="1">
                                    <a:latin typeface="Cambria Math" panose="02040503050406030204" pitchFamily="18" charset="0"/>
                                    <a:ea typeface="SimSun" panose="02010600030101010101" pitchFamily="2" charset="-122"/>
                                  </a:rPr>
                                  <m:t>𝑓𝑖𝑛𝑎𝑙</m:t>
                                </m:r>
                              </m:sub>
                            </m:sSub>
                          </m:sup>
                          <m:e>
                            <m:r>
                              <a:rPr lang="en-US" b="1" i="1">
                                <a:latin typeface="Cambria Math" panose="02040503050406030204" pitchFamily="18" charset="0"/>
                                <a:ea typeface="SimSun" panose="02010600030101010101" pitchFamily="2" charset="-122"/>
                              </a:rPr>
                              <m:t>𝐮</m:t>
                            </m:r>
                            <m:d>
                              <m:dPr>
                                <m:ctrlPr>
                                  <a:rPr lang="en-US" i="1">
                                    <a:latin typeface="Cambria Math" panose="02040503050406030204" pitchFamily="18" charset="0"/>
                                    <a:ea typeface="SimSun" panose="02010600030101010101" pitchFamily="2" charset="-122"/>
                                  </a:rPr>
                                </m:ctrlPr>
                              </m:dPr>
                              <m:e>
                                <m:r>
                                  <a:rPr lang="en-US" i="1">
                                    <a:latin typeface="Cambria Math" panose="02040503050406030204" pitchFamily="18" charset="0"/>
                                    <a:ea typeface="SimSun" panose="02010600030101010101" pitchFamily="2" charset="-122"/>
                                  </a:rPr>
                                  <m:t>𝑡</m:t>
                                </m:r>
                              </m:e>
                            </m:d>
                            <m:r>
                              <a:rPr lang="en-US" i="1">
                                <a:latin typeface="Cambria Math" panose="02040503050406030204" pitchFamily="18" charset="0"/>
                                <a:ea typeface="SimSun" panose="02010600030101010101" pitchFamily="2" charset="-122"/>
                              </a:rPr>
                              <m:t>∗</m:t>
                            </m:r>
                            <m:r>
                              <a:rPr lang="en-US" b="1" i="1">
                                <a:latin typeface="Cambria Math" panose="02040503050406030204" pitchFamily="18" charset="0"/>
                                <a:ea typeface="SimSun" panose="02010600030101010101" pitchFamily="2" charset="-122"/>
                              </a:rPr>
                              <m:t>𝐢</m:t>
                            </m:r>
                            <m:d>
                              <m:dPr>
                                <m:ctrlPr>
                                  <a:rPr lang="en-US" i="1">
                                    <a:latin typeface="Cambria Math" panose="02040503050406030204" pitchFamily="18" charset="0"/>
                                    <a:ea typeface="SimSun" panose="02010600030101010101" pitchFamily="2" charset="-122"/>
                                  </a:rPr>
                                </m:ctrlPr>
                              </m:dPr>
                              <m:e>
                                <m:r>
                                  <a:rPr lang="en-US" i="1">
                                    <a:latin typeface="Cambria Math" panose="02040503050406030204" pitchFamily="18" charset="0"/>
                                    <a:ea typeface="SimSun" panose="02010600030101010101" pitchFamily="2" charset="-122"/>
                                  </a:rPr>
                                  <m:t>𝑡</m:t>
                                </m:r>
                              </m:e>
                            </m:d>
                          </m:e>
                        </m:nary>
                      </m:num>
                      <m:den>
                        <m:sSub>
                          <m:sSubPr>
                            <m:ctrlPr>
                              <a:rPr lang="en-US" i="1">
                                <a:latin typeface="Cambria Math" panose="02040503050406030204" pitchFamily="18" charset="0"/>
                                <a:ea typeface="SimSun" panose="02010600030101010101" pitchFamily="2" charset="-122"/>
                              </a:rPr>
                            </m:ctrlPr>
                          </m:sSubPr>
                          <m:e>
                            <m:r>
                              <a:rPr lang="en-US" i="1">
                                <a:latin typeface="Cambria Math" panose="02040503050406030204" pitchFamily="18" charset="0"/>
                                <a:ea typeface="SimSun" panose="02010600030101010101" pitchFamily="2" charset="-122"/>
                              </a:rPr>
                              <m:t>𝑡</m:t>
                            </m:r>
                          </m:e>
                          <m:sub>
                            <m:r>
                              <a:rPr lang="en-US" i="1">
                                <a:latin typeface="Cambria Math" panose="02040503050406030204" pitchFamily="18" charset="0"/>
                                <a:ea typeface="SimSun" panose="02010600030101010101" pitchFamily="2" charset="-122"/>
                              </a:rPr>
                              <m:t>𝑓𝑖𝑛𝑎𝑙</m:t>
                            </m:r>
                          </m:sub>
                        </m:sSub>
                      </m:den>
                    </m:f>
                  </m:oMath>
                </a14:m>
                <a:r>
                  <a:rPr lang="en-US" dirty="0">
                    <a:latin typeface="Times New Roman" panose="02020603050405020304" pitchFamily="18" charset="0"/>
                    <a:ea typeface="SimSun" panose="02010600030101010101" pitchFamily="2" charset="-122"/>
                  </a:rPr>
                  <a:t>		</a:t>
                </a:r>
              </a:p>
              <a:p>
                <a:pPr algn="ctr"/>
                <a:r>
                  <a:rPr lang="en-US" dirty="0">
                    <a:latin typeface="Times New Roman" panose="02020603050405020304" pitchFamily="18" charset="0"/>
                    <a:ea typeface="SimSun" panose="02010600030101010101" pitchFamily="2" charset="-122"/>
                  </a:rPr>
                  <a:t> </a:t>
                </a:r>
              </a:p>
              <a:p>
                <a:pPr algn="ctr"/>
                <a14:m>
                  <m:oMath xmlns:m="http://schemas.openxmlformats.org/officeDocument/2006/math">
                    <m:r>
                      <a:rPr lang="en-US" b="1" i="1">
                        <a:latin typeface="Cambria Math" panose="02040503050406030204" pitchFamily="18" charset="0"/>
                        <a:ea typeface="SimSun" panose="02010600030101010101" pitchFamily="2" charset="-122"/>
                      </a:rPr>
                      <m:t>𝐢</m:t>
                    </m:r>
                    <m:d>
                      <m:dPr>
                        <m:ctrlPr>
                          <a:rPr lang="en-US" i="1">
                            <a:latin typeface="Cambria Math" panose="02040503050406030204" pitchFamily="18" charset="0"/>
                            <a:ea typeface="SimSun" panose="02010600030101010101" pitchFamily="2" charset="-122"/>
                          </a:rPr>
                        </m:ctrlPr>
                      </m:dPr>
                      <m:e>
                        <m:r>
                          <a:rPr lang="en-US" i="1">
                            <a:latin typeface="Cambria Math" panose="02040503050406030204" pitchFamily="18" charset="0"/>
                            <a:ea typeface="SimSun" panose="02010600030101010101" pitchFamily="2" charset="-122"/>
                          </a:rPr>
                          <m:t>𝑡</m:t>
                        </m:r>
                      </m:e>
                    </m:d>
                    <m:r>
                      <a:rPr lang="en-US" i="1">
                        <a:latin typeface="Cambria Math" panose="02040503050406030204" pitchFamily="18" charset="0"/>
                        <a:ea typeface="SimSun" panose="02010600030101010101" pitchFamily="2" charset="-122"/>
                      </a:rPr>
                      <m:t>=</m:t>
                    </m:r>
                    <m:f>
                      <m:fPr>
                        <m:ctrlPr>
                          <a:rPr lang="en-US" i="1">
                            <a:latin typeface="Cambria Math" panose="02040503050406030204" pitchFamily="18" charset="0"/>
                            <a:ea typeface="SimSun" panose="02010600030101010101" pitchFamily="2" charset="-122"/>
                          </a:rPr>
                        </m:ctrlPr>
                      </m:fPr>
                      <m:num>
                        <m:r>
                          <a:rPr lang="en-US" i="1">
                            <a:latin typeface="Cambria Math" panose="02040503050406030204" pitchFamily="18" charset="0"/>
                            <a:ea typeface="SimSun" panose="02010600030101010101" pitchFamily="2" charset="-122"/>
                          </a:rPr>
                          <m:t>𝑢</m:t>
                        </m:r>
                        <m:d>
                          <m:dPr>
                            <m:ctrlPr>
                              <a:rPr lang="en-US" i="1">
                                <a:latin typeface="Cambria Math" panose="02040503050406030204" pitchFamily="18" charset="0"/>
                                <a:ea typeface="SimSun" panose="02010600030101010101" pitchFamily="2" charset="-122"/>
                              </a:rPr>
                            </m:ctrlPr>
                          </m:dPr>
                          <m:e>
                            <m:r>
                              <a:rPr lang="en-US" i="1">
                                <a:latin typeface="Cambria Math" panose="02040503050406030204" pitchFamily="18" charset="0"/>
                                <a:ea typeface="SimSun" panose="02010600030101010101" pitchFamily="2" charset="-122"/>
                              </a:rPr>
                              <m:t>𝑡</m:t>
                            </m:r>
                          </m:e>
                        </m:d>
                        <m:r>
                          <a:rPr lang="en-US" i="1">
                            <a:latin typeface="Cambria Math" panose="02040503050406030204" pitchFamily="18" charset="0"/>
                            <a:ea typeface="SimSun" panose="02010600030101010101" pitchFamily="2" charset="-122"/>
                          </a:rPr>
                          <m:t>−</m:t>
                        </m:r>
                        <m:sSub>
                          <m:sSubPr>
                            <m:ctrlPr>
                              <a:rPr lang="en-US" i="1">
                                <a:latin typeface="Cambria Math" panose="02040503050406030204" pitchFamily="18" charset="0"/>
                                <a:ea typeface="SimSun" panose="02010600030101010101" pitchFamily="2" charset="-122"/>
                              </a:rPr>
                            </m:ctrlPr>
                          </m:sSubPr>
                          <m:e>
                            <m:r>
                              <a:rPr lang="en-US" i="1">
                                <a:latin typeface="Cambria Math" panose="02040503050406030204" pitchFamily="18" charset="0"/>
                                <a:ea typeface="SimSun" panose="02010600030101010101" pitchFamily="2" charset="-122"/>
                              </a:rPr>
                              <m:t>𝐾</m:t>
                            </m:r>
                          </m:e>
                          <m:sub>
                            <m:r>
                              <a:rPr lang="en-US" i="1">
                                <a:latin typeface="Cambria Math" panose="02040503050406030204" pitchFamily="18" charset="0"/>
                                <a:ea typeface="SimSun" panose="02010600030101010101" pitchFamily="2" charset="-122"/>
                              </a:rPr>
                              <m:t>𝑣</m:t>
                            </m:r>
                          </m:sub>
                        </m:sSub>
                        <m:r>
                          <a:rPr lang="en-US" i="1">
                            <a:latin typeface="Cambria Math" panose="02040503050406030204" pitchFamily="18" charset="0"/>
                            <a:ea typeface="SimSun" panose="02010600030101010101" pitchFamily="2" charset="-122"/>
                          </a:rPr>
                          <m:t>𝜔</m:t>
                        </m:r>
                        <m:r>
                          <a:rPr lang="en-US" i="1">
                            <a:latin typeface="Cambria Math" panose="02040503050406030204" pitchFamily="18" charset="0"/>
                            <a:ea typeface="SimSun" panose="02010600030101010101" pitchFamily="2" charset="-122"/>
                          </a:rPr>
                          <m:t>(</m:t>
                        </m:r>
                        <m:r>
                          <a:rPr lang="en-US" i="1">
                            <a:latin typeface="Cambria Math" panose="02040503050406030204" pitchFamily="18" charset="0"/>
                            <a:ea typeface="SimSun" panose="02010600030101010101" pitchFamily="2" charset="-122"/>
                          </a:rPr>
                          <m:t>𝑡</m:t>
                        </m:r>
                        <m:r>
                          <a:rPr lang="en-US" i="1">
                            <a:latin typeface="Cambria Math" panose="02040503050406030204" pitchFamily="18" charset="0"/>
                            <a:ea typeface="SimSun" panose="02010600030101010101" pitchFamily="2" charset="-122"/>
                          </a:rPr>
                          <m:t>)</m:t>
                        </m:r>
                      </m:num>
                      <m:den>
                        <m:sSub>
                          <m:sSubPr>
                            <m:ctrlPr>
                              <a:rPr lang="en-US" i="1">
                                <a:latin typeface="Cambria Math" panose="02040503050406030204" pitchFamily="18" charset="0"/>
                                <a:ea typeface="SimSun" panose="02010600030101010101" pitchFamily="2" charset="-122"/>
                              </a:rPr>
                            </m:ctrlPr>
                          </m:sSubPr>
                          <m:e>
                            <m:r>
                              <a:rPr lang="en-US" i="1">
                                <a:latin typeface="Cambria Math" panose="02040503050406030204" pitchFamily="18" charset="0"/>
                                <a:ea typeface="SimSun" panose="02010600030101010101" pitchFamily="2" charset="-122"/>
                              </a:rPr>
                              <m:t>𝑅</m:t>
                            </m:r>
                          </m:e>
                          <m:sub>
                            <m:r>
                              <a:rPr lang="en-US" i="1">
                                <a:latin typeface="Cambria Math" panose="02040503050406030204" pitchFamily="18" charset="0"/>
                                <a:ea typeface="SimSun" panose="02010600030101010101" pitchFamily="2" charset="-122"/>
                              </a:rPr>
                              <m:t>𝑤</m:t>
                            </m:r>
                          </m:sub>
                        </m:sSub>
                      </m:den>
                    </m:f>
                    <m:r>
                      <a:rPr lang="en-US" i="1">
                        <a:latin typeface="Cambria Math" panose="02040503050406030204" pitchFamily="18" charset="0"/>
                        <a:ea typeface="SimSun" panose="02010600030101010101" pitchFamily="2" charset="-122"/>
                      </a:rPr>
                      <m:t>,        </m:t>
                    </m:r>
                    <m:r>
                      <a:rPr lang="en-US" i="1">
                        <a:latin typeface="Cambria Math" panose="02040503050406030204" pitchFamily="18" charset="0"/>
                        <a:ea typeface="SimSun" panose="02010600030101010101" pitchFamily="2" charset="-122"/>
                      </a:rPr>
                      <m:t>𝜔</m:t>
                    </m:r>
                    <m:r>
                      <a:rPr lang="en-US" i="1">
                        <a:latin typeface="Cambria Math" panose="02040503050406030204" pitchFamily="18" charset="0"/>
                        <a:ea typeface="SimSun" panose="02010600030101010101" pitchFamily="2" charset="-122"/>
                      </a:rPr>
                      <m:t>(</m:t>
                    </m:r>
                    <m:r>
                      <a:rPr lang="en-US" i="1">
                        <a:latin typeface="Cambria Math" panose="02040503050406030204" pitchFamily="18" charset="0"/>
                        <a:ea typeface="SimSun" panose="02010600030101010101" pitchFamily="2" charset="-122"/>
                      </a:rPr>
                      <m:t>𝑡</m:t>
                    </m:r>
                    <m:r>
                      <a:rPr lang="en-US" i="1">
                        <a:latin typeface="Cambria Math" panose="02040503050406030204" pitchFamily="18" charset="0"/>
                        <a:ea typeface="SimSun" panose="02010600030101010101" pitchFamily="2" charset="-122"/>
                      </a:rPr>
                      <m:t>)=</m:t>
                    </m:r>
                    <m:f>
                      <m:fPr>
                        <m:ctrlPr>
                          <a:rPr lang="en-US" i="1">
                            <a:latin typeface="Cambria Math" panose="02040503050406030204" pitchFamily="18" charset="0"/>
                            <a:ea typeface="SimSun" panose="02010600030101010101" pitchFamily="2" charset="-122"/>
                          </a:rPr>
                        </m:ctrlPr>
                      </m:fPr>
                      <m:num>
                        <m:acc>
                          <m:accPr>
                            <m:chr m:val="̇"/>
                            <m:ctrlPr>
                              <a:rPr lang="en-US" i="1">
                                <a:latin typeface="Cambria Math" panose="02040503050406030204" pitchFamily="18" charset="0"/>
                                <a:ea typeface="SimSun" panose="02010600030101010101" pitchFamily="2" charset="-122"/>
                              </a:rPr>
                            </m:ctrlPr>
                          </m:accPr>
                          <m:e>
                            <m:r>
                              <a:rPr lang="en-US" i="1">
                                <a:latin typeface="Cambria Math" panose="02040503050406030204" pitchFamily="18" charset="0"/>
                                <a:ea typeface="SimSun" panose="02010600030101010101" pitchFamily="2" charset="-122"/>
                              </a:rPr>
                              <m:t>𝑥</m:t>
                            </m:r>
                          </m:e>
                        </m:acc>
                        <m:r>
                          <a:rPr lang="en-US" i="1">
                            <a:latin typeface="Cambria Math" panose="02040503050406030204" pitchFamily="18" charset="0"/>
                            <a:ea typeface="SimSun" panose="02010600030101010101" pitchFamily="2" charset="-122"/>
                          </a:rPr>
                          <m:t>(</m:t>
                        </m:r>
                        <m:r>
                          <a:rPr lang="en-US" i="1">
                            <a:latin typeface="Cambria Math" panose="02040503050406030204" pitchFamily="18" charset="0"/>
                            <a:ea typeface="SimSun" panose="02010600030101010101" pitchFamily="2" charset="-122"/>
                          </a:rPr>
                          <m:t>𝑡</m:t>
                        </m:r>
                        <m:r>
                          <a:rPr lang="en-US" i="1">
                            <a:latin typeface="Cambria Math" panose="02040503050406030204" pitchFamily="18" charset="0"/>
                            <a:ea typeface="SimSun" panose="02010600030101010101" pitchFamily="2" charset="-122"/>
                          </a:rPr>
                          <m:t>)</m:t>
                        </m:r>
                      </m:num>
                      <m:den>
                        <m:sSub>
                          <m:sSubPr>
                            <m:ctrlPr>
                              <a:rPr lang="en-US" i="1">
                                <a:latin typeface="Cambria Math" panose="02040503050406030204" pitchFamily="18" charset="0"/>
                                <a:ea typeface="SimSun" panose="02010600030101010101" pitchFamily="2" charset="-122"/>
                              </a:rPr>
                            </m:ctrlPr>
                          </m:sSubPr>
                          <m:e>
                            <m:r>
                              <a:rPr lang="en-US" i="1">
                                <a:latin typeface="Cambria Math" panose="02040503050406030204" pitchFamily="18" charset="0"/>
                                <a:ea typeface="SimSun" panose="02010600030101010101" pitchFamily="2" charset="-122"/>
                              </a:rPr>
                              <m:t>𝑟</m:t>
                            </m:r>
                          </m:e>
                          <m:sub>
                            <m:r>
                              <a:rPr lang="en-US" i="1">
                                <a:latin typeface="Cambria Math" panose="02040503050406030204" pitchFamily="18" charset="0"/>
                                <a:ea typeface="SimSun" panose="02010600030101010101" pitchFamily="2" charset="-122"/>
                              </a:rPr>
                              <m:t>𝑚</m:t>
                            </m:r>
                          </m:sub>
                        </m:sSub>
                      </m:den>
                    </m:f>
                  </m:oMath>
                </a14:m>
                <a:r>
                  <a:rPr lang="en-US" dirty="0">
                    <a:latin typeface="Times New Roman" panose="02020603050405020304" pitchFamily="18" charset="0"/>
                    <a:ea typeface="SimSun" panose="02010600030101010101" pitchFamily="2" charset="-122"/>
                  </a:rPr>
                  <a:t>		</a:t>
                </a:r>
              </a:p>
              <a:p>
                <a:pPr algn="ctr"/>
                <a:r>
                  <a:rPr lang="en-US" dirty="0">
                    <a:latin typeface="Times New Roman" panose="02020603050405020304" pitchFamily="18" charset="0"/>
                    <a:ea typeface="SimSun" panose="02010600030101010101" pitchFamily="2" charset="-122"/>
                  </a:rPr>
                  <a:t> </a:t>
                </a:r>
              </a:p>
              <a:p>
                <a:pPr algn="ctr"/>
                <a14:m>
                  <m:oMath xmlns:m="http://schemas.openxmlformats.org/officeDocument/2006/math">
                    <m:r>
                      <a:rPr lang="en-US" i="1">
                        <a:latin typeface="Cambria Math" panose="02040503050406030204" pitchFamily="18" charset="0"/>
                        <a:ea typeface="SimSun" panose="02010600030101010101" pitchFamily="2" charset="-122"/>
                      </a:rPr>
                      <m:t>𝐶𝑂𝑇</m:t>
                    </m:r>
                    <m:r>
                      <a:rPr lang="en-US" i="1">
                        <a:latin typeface="Cambria Math" panose="02040503050406030204" pitchFamily="18" charset="0"/>
                        <a:ea typeface="SimSun" panose="02010600030101010101" pitchFamily="2" charset="-122"/>
                      </a:rPr>
                      <m:t>=</m:t>
                    </m:r>
                    <m:f>
                      <m:fPr>
                        <m:ctrlPr>
                          <a:rPr lang="en-US" i="1">
                            <a:latin typeface="Cambria Math" panose="02040503050406030204" pitchFamily="18" charset="0"/>
                            <a:ea typeface="SimSun" panose="02010600030101010101" pitchFamily="2" charset="-122"/>
                          </a:rPr>
                        </m:ctrlPr>
                      </m:fPr>
                      <m:num>
                        <m:acc>
                          <m:accPr>
                            <m:chr m:val="̅"/>
                            <m:ctrlPr>
                              <a:rPr lang="en-US" i="1">
                                <a:latin typeface="Cambria Math" panose="02040503050406030204" pitchFamily="18" charset="0"/>
                                <a:ea typeface="SimSun" panose="02010600030101010101" pitchFamily="2" charset="-122"/>
                              </a:rPr>
                            </m:ctrlPr>
                          </m:accPr>
                          <m:e>
                            <m:r>
                              <a:rPr lang="en-US" i="1">
                                <a:latin typeface="Cambria Math" panose="02040503050406030204" pitchFamily="18" charset="0"/>
                                <a:ea typeface="SimSun" panose="02010600030101010101" pitchFamily="2" charset="-122"/>
                              </a:rPr>
                              <m:t>𝑃</m:t>
                            </m:r>
                          </m:e>
                        </m:acc>
                      </m:num>
                      <m:den>
                        <m:r>
                          <a:rPr lang="en-US" i="1">
                            <a:latin typeface="Cambria Math" panose="02040503050406030204" pitchFamily="18" charset="0"/>
                            <a:ea typeface="SimSun" panose="02010600030101010101" pitchFamily="2" charset="-122"/>
                          </a:rPr>
                          <m:t>𝑔</m:t>
                        </m:r>
                        <m:r>
                          <a:rPr lang="en-US" i="1">
                            <a:latin typeface="Cambria Math" panose="02040503050406030204" pitchFamily="18" charset="0"/>
                            <a:ea typeface="SimSun" panose="02010600030101010101" pitchFamily="2" charset="-122"/>
                          </a:rPr>
                          <m:t>(</m:t>
                        </m:r>
                        <m:r>
                          <a:rPr lang="en-US" i="1">
                            <a:latin typeface="Cambria Math" panose="02040503050406030204" pitchFamily="18" charset="0"/>
                            <a:ea typeface="SimSun" panose="02010600030101010101" pitchFamily="2" charset="-122"/>
                          </a:rPr>
                          <m:t>𝑀</m:t>
                        </m:r>
                        <m:r>
                          <a:rPr lang="en-US" i="1">
                            <a:latin typeface="Cambria Math" panose="02040503050406030204" pitchFamily="18" charset="0"/>
                            <a:ea typeface="SimSun" panose="02010600030101010101" pitchFamily="2" charset="-122"/>
                          </a:rPr>
                          <m:t>+</m:t>
                        </m:r>
                        <m:r>
                          <a:rPr lang="en-US" i="1">
                            <a:latin typeface="Cambria Math" panose="02040503050406030204" pitchFamily="18" charset="0"/>
                            <a:ea typeface="SimSun" panose="02010600030101010101" pitchFamily="2" charset="-122"/>
                          </a:rPr>
                          <m:t>𝑚</m:t>
                        </m:r>
                        <m:r>
                          <a:rPr lang="en-US" i="1">
                            <a:latin typeface="Cambria Math" panose="02040503050406030204" pitchFamily="18" charset="0"/>
                            <a:ea typeface="SimSun" panose="02010600030101010101" pitchFamily="2" charset="-122"/>
                          </a:rPr>
                          <m:t>)(</m:t>
                        </m:r>
                        <m:f>
                          <m:fPr>
                            <m:ctrlPr>
                              <a:rPr lang="en-US" i="1">
                                <a:latin typeface="Cambria Math" panose="02040503050406030204" pitchFamily="18" charset="0"/>
                                <a:ea typeface="SimSun" panose="02010600030101010101" pitchFamily="2" charset="-122"/>
                              </a:rPr>
                            </m:ctrlPr>
                          </m:fPr>
                          <m:num>
                            <m:sSub>
                              <m:sSubPr>
                                <m:ctrlPr>
                                  <a:rPr lang="en-US" i="1">
                                    <a:latin typeface="Cambria Math" panose="02040503050406030204" pitchFamily="18" charset="0"/>
                                    <a:ea typeface="SimSun" panose="02010600030101010101" pitchFamily="2" charset="-122"/>
                                  </a:rPr>
                                </m:ctrlPr>
                              </m:sSubPr>
                              <m:e>
                                <m:r>
                                  <a:rPr lang="en-US" i="1">
                                    <a:latin typeface="Cambria Math" panose="02040503050406030204" pitchFamily="18" charset="0"/>
                                    <a:ea typeface="SimSun" panose="02010600030101010101" pitchFamily="2" charset="-122"/>
                                  </a:rPr>
                                  <m:t>𝑟</m:t>
                                </m:r>
                              </m:e>
                              <m:sub>
                                <m:r>
                                  <a:rPr lang="en-US" b="1" i="1">
                                    <a:latin typeface="Cambria Math" panose="02040503050406030204" pitchFamily="18" charset="0"/>
                                    <a:ea typeface="SimSun" panose="02010600030101010101" pitchFamily="2" charset="-122"/>
                                  </a:rPr>
                                  <m:t>𝐱</m:t>
                                </m:r>
                              </m:sub>
                            </m:sSub>
                          </m:num>
                          <m:den>
                            <m:sSub>
                              <m:sSubPr>
                                <m:ctrlPr>
                                  <a:rPr lang="en-US" i="1">
                                    <a:latin typeface="Cambria Math" panose="02040503050406030204" pitchFamily="18" charset="0"/>
                                    <a:ea typeface="SimSun" panose="02010600030101010101" pitchFamily="2" charset="-122"/>
                                  </a:rPr>
                                </m:ctrlPr>
                              </m:sSubPr>
                              <m:e>
                                <m:r>
                                  <a:rPr lang="en-US" i="1">
                                    <a:latin typeface="Cambria Math" panose="02040503050406030204" pitchFamily="18" charset="0"/>
                                    <a:ea typeface="SimSun" panose="02010600030101010101" pitchFamily="2" charset="-122"/>
                                  </a:rPr>
                                  <m:t>𝑡</m:t>
                                </m:r>
                              </m:e>
                              <m:sub>
                                <m:r>
                                  <a:rPr lang="en-US" i="1">
                                    <a:latin typeface="Cambria Math" panose="02040503050406030204" pitchFamily="18" charset="0"/>
                                    <a:ea typeface="SimSun" panose="02010600030101010101" pitchFamily="2" charset="-122"/>
                                  </a:rPr>
                                  <m:t>𝑠𝑒𝑡𝑡𝑙𝑒</m:t>
                                </m:r>
                              </m:sub>
                            </m:sSub>
                          </m:den>
                        </m:f>
                        <m:r>
                          <a:rPr lang="en-US" i="1">
                            <a:latin typeface="Cambria Math" panose="02040503050406030204" pitchFamily="18" charset="0"/>
                            <a:ea typeface="SimSun" panose="02010600030101010101" pitchFamily="2" charset="-122"/>
                          </a:rPr>
                          <m:t>)</m:t>
                        </m:r>
                      </m:den>
                    </m:f>
                    <m:r>
                      <a:rPr lang="en-US" i="1">
                        <a:latin typeface="Cambria Math" panose="02040503050406030204" pitchFamily="18" charset="0"/>
                        <a:ea typeface="SimSun" panose="02010600030101010101" pitchFamily="2" charset="-122"/>
                      </a:rPr>
                      <m:t>,     </m:t>
                    </m:r>
                    <m:sSub>
                      <m:sSubPr>
                        <m:ctrlPr>
                          <a:rPr lang="en-US" i="1">
                            <a:latin typeface="Cambria Math" panose="02040503050406030204" pitchFamily="18" charset="0"/>
                            <a:ea typeface="SimSun" panose="02010600030101010101" pitchFamily="2" charset="-122"/>
                          </a:rPr>
                        </m:ctrlPr>
                      </m:sSubPr>
                      <m:e>
                        <m:r>
                          <a:rPr lang="en-US" i="1">
                            <a:latin typeface="Cambria Math" panose="02040503050406030204" pitchFamily="18" charset="0"/>
                            <a:ea typeface="SimSun" panose="02010600030101010101" pitchFamily="2" charset="-122"/>
                          </a:rPr>
                          <m:t>𝑟</m:t>
                        </m:r>
                      </m:e>
                      <m:sub>
                        <m:r>
                          <a:rPr lang="en-US" b="1" i="1">
                            <a:latin typeface="Cambria Math" panose="02040503050406030204" pitchFamily="18" charset="0"/>
                            <a:ea typeface="SimSun" panose="02010600030101010101" pitchFamily="2" charset="-122"/>
                          </a:rPr>
                          <m:t>𝐱</m:t>
                        </m:r>
                      </m:sub>
                    </m:sSub>
                    <m:r>
                      <a:rPr lang="en-US" i="1">
                        <a:latin typeface="Cambria Math" panose="02040503050406030204" pitchFamily="18" charset="0"/>
                        <a:ea typeface="SimSun" panose="02010600030101010101" pitchFamily="2" charset="-122"/>
                      </a:rPr>
                      <m:t>=</m:t>
                    </m:r>
                    <m:d>
                      <m:dPr>
                        <m:begChr m:val="["/>
                        <m:endChr m:val="]"/>
                        <m:ctrlPr>
                          <a:rPr lang="en-US" i="1">
                            <a:latin typeface="Cambria Math" panose="02040503050406030204" pitchFamily="18" charset="0"/>
                            <a:ea typeface="SimSun" panose="02010600030101010101" pitchFamily="2" charset="-122"/>
                          </a:rPr>
                        </m:ctrlPr>
                      </m:dPr>
                      <m:e>
                        <m:sSub>
                          <m:sSubPr>
                            <m:ctrlPr>
                              <a:rPr lang="en-US" i="1">
                                <a:latin typeface="Cambria Math" panose="02040503050406030204" pitchFamily="18" charset="0"/>
                                <a:ea typeface="SimSun" panose="02010600030101010101" pitchFamily="2" charset="-122"/>
                              </a:rPr>
                            </m:ctrlPr>
                          </m:sSubPr>
                          <m:e>
                            <m:r>
                              <a:rPr lang="en-US" i="1">
                                <a:latin typeface="Cambria Math" panose="02040503050406030204" pitchFamily="18" charset="0"/>
                                <a:ea typeface="SimSun" panose="02010600030101010101" pitchFamily="2" charset="-122"/>
                              </a:rPr>
                              <m:t>𝑟</m:t>
                            </m:r>
                          </m:e>
                          <m:sub>
                            <m:r>
                              <a:rPr lang="en-US" i="1">
                                <a:latin typeface="Cambria Math" panose="02040503050406030204" pitchFamily="18" charset="0"/>
                                <a:ea typeface="SimSun" panose="02010600030101010101" pitchFamily="2" charset="-122"/>
                              </a:rPr>
                              <m:t>𝑥</m:t>
                            </m:r>
                          </m:sub>
                        </m:sSub>
                        <m:r>
                          <a:rPr lang="en-US" i="1">
                            <a:latin typeface="Cambria Math" panose="02040503050406030204" pitchFamily="18" charset="0"/>
                            <a:ea typeface="SimSun" panose="02010600030101010101" pitchFamily="2" charset="-122"/>
                          </a:rPr>
                          <m:t>,</m:t>
                        </m:r>
                        <m:sSub>
                          <m:sSubPr>
                            <m:ctrlPr>
                              <a:rPr lang="en-US" i="1">
                                <a:latin typeface="Cambria Math" panose="02040503050406030204" pitchFamily="18" charset="0"/>
                                <a:ea typeface="SimSun" panose="02010600030101010101" pitchFamily="2" charset="-122"/>
                              </a:rPr>
                            </m:ctrlPr>
                          </m:sSubPr>
                          <m:e>
                            <m:r>
                              <a:rPr lang="en-US" i="1">
                                <a:latin typeface="Cambria Math" panose="02040503050406030204" pitchFamily="18" charset="0"/>
                                <a:ea typeface="SimSun" panose="02010600030101010101" pitchFamily="2" charset="-122"/>
                              </a:rPr>
                              <m:t>𝑟</m:t>
                            </m:r>
                          </m:e>
                          <m:sub>
                            <m:r>
                              <a:rPr lang="en-US" i="1">
                                <a:latin typeface="Cambria Math" panose="02040503050406030204" pitchFamily="18" charset="0"/>
                                <a:ea typeface="SimSun" panose="02010600030101010101" pitchFamily="2" charset="-122"/>
                              </a:rPr>
                              <m:t>𝜃</m:t>
                            </m:r>
                          </m:sub>
                        </m:sSub>
                        <m:r>
                          <a:rPr lang="en-US" i="1">
                            <a:latin typeface="Cambria Math" panose="02040503050406030204" pitchFamily="18" charset="0"/>
                            <a:ea typeface="SimSun" panose="02010600030101010101" pitchFamily="2" charset="-122"/>
                          </a:rPr>
                          <m:t>,</m:t>
                        </m:r>
                        <m:sSub>
                          <m:sSubPr>
                            <m:ctrlPr>
                              <a:rPr lang="en-US" i="1">
                                <a:latin typeface="Cambria Math" panose="02040503050406030204" pitchFamily="18" charset="0"/>
                                <a:ea typeface="SimSun" panose="02010600030101010101" pitchFamily="2" charset="-122"/>
                              </a:rPr>
                            </m:ctrlPr>
                          </m:sSubPr>
                          <m:e>
                            <m:r>
                              <a:rPr lang="en-US" i="1">
                                <a:latin typeface="Cambria Math" panose="02040503050406030204" pitchFamily="18" charset="0"/>
                                <a:ea typeface="SimSun" panose="02010600030101010101" pitchFamily="2" charset="-122"/>
                              </a:rPr>
                              <m:t>𝑟</m:t>
                            </m:r>
                          </m:e>
                          <m:sub>
                            <m:acc>
                              <m:accPr>
                                <m:chr m:val="̇"/>
                                <m:ctrlPr>
                                  <a:rPr lang="en-US" i="1">
                                    <a:latin typeface="Cambria Math" panose="02040503050406030204" pitchFamily="18" charset="0"/>
                                    <a:ea typeface="SimSun" panose="02010600030101010101" pitchFamily="2" charset="-122"/>
                                  </a:rPr>
                                </m:ctrlPr>
                              </m:accPr>
                              <m:e>
                                <m:r>
                                  <a:rPr lang="en-US" i="1">
                                    <a:latin typeface="Cambria Math" panose="02040503050406030204" pitchFamily="18" charset="0"/>
                                    <a:ea typeface="SimSun" panose="02010600030101010101" pitchFamily="2" charset="-122"/>
                                  </a:rPr>
                                  <m:t>𝑥</m:t>
                                </m:r>
                              </m:e>
                            </m:acc>
                          </m:sub>
                        </m:sSub>
                        <m:r>
                          <a:rPr lang="en-US" i="1">
                            <a:latin typeface="Cambria Math" panose="02040503050406030204" pitchFamily="18" charset="0"/>
                            <a:ea typeface="SimSun" panose="02010600030101010101" pitchFamily="2" charset="-122"/>
                          </a:rPr>
                          <m:t>,</m:t>
                        </m:r>
                        <m:sSub>
                          <m:sSubPr>
                            <m:ctrlPr>
                              <a:rPr lang="en-US" i="1">
                                <a:latin typeface="Cambria Math" panose="02040503050406030204" pitchFamily="18" charset="0"/>
                                <a:ea typeface="SimSun" panose="02010600030101010101" pitchFamily="2" charset="-122"/>
                              </a:rPr>
                            </m:ctrlPr>
                          </m:sSubPr>
                          <m:e>
                            <m:r>
                              <a:rPr lang="en-US" i="1">
                                <a:latin typeface="Cambria Math" panose="02040503050406030204" pitchFamily="18" charset="0"/>
                                <a:ea typeface="SimSun" panose="02010600030101010101" pitchFamily="2" charset="-122"/>
                              </a:rPr>
                              <m:t>𝑟</m:t>
                            </m:r>
                          </m:e>
                          <m:sub>
                            <m:acc>
                              <m:accPr>
                                <m:chr m:val="̇"/>
                                <m:ctrlPr>
                                  <a:rPr lang="en-US" i="1">
                                    <a:latin typeface="Cambria Math" panose="02040503050406030204" pitchFamily="18" charset="0"/>
                                    <a:ea typeface="SimSun" panose="02010600030101010101" pitchFamily="2" charset="-122"/>
                                  </a:rPr>
                                </m:ctrlPr>
                              </m:accPr>
                              <m:e>
                                <m:r>
                                  <a:rPr lang="en-US" i="1">
                                    <a:latin typeface="Cambria Math" panose="02040503050406030204" pitchFamily="18" charset="0"/>
                                    <a:ea typeface="SimSun" panose="02010600030101010101" pitchFamily="2" charset="-122"/>
                                  </a:rPr>
                                  <m:t>𝜃</m:t>
                                </m:r>
                              </m:e>
                            </m:acc>
                          </m:sub>
                        </m:sSub>
                      </m:e>
                    </m:d>
                  </m:oMath>
                </a14:m>
                <a:r>
                  <a:rPr lang="en-US" dirty="0">
                    <a:latin typeface="Times New Roman" panose="02020603050405020304" pitchFamily="18" charset="0"/>
                    <a:ea typeface="SimSun" panose="02010600030101010101" pitchFamily="2" charset="-122"/>
                  </a:rPr>
                  <a:t>	      </a:t>
                </a:r>
              </a:p>
            </p:txBody>
          </p:sp>
        </mc:Choice>
        <mc:Fallback xmlns="">
          <p:sp>
            <p:nvSpPr>
              <p:cNvPr id="7" name="Rectangle 6">
                <a:extLst>
                  <a:ext uri="{FF2B5EF4-FFF2-40B4-BE49-F238E27FC236}">
                    <a16:creationId xmlns:a16="http://schemas.microsoft.com/office/drawing/2014/main" id="{FFD7E680-F515-44C2-B99F-8AB69BA81180}"/>
                  </a:ext>
                </a:extLst>
              </p:cNvPr>
              <p:cNvSpPr>
                <a:spLocks noRot="1" noChangeAspect="1" noMove="1" noResize="1" noEditPoints="1" noAdjustHandles="1" noChangeArrowheads="1" noChangeShapeType="1" noTextEdit="1"/>
              </p:cNvSpPr>
              <p:nvPr/>
            </p:nvSpPr>
            <p:spPr>
              <a:xfrm>
                <a:off x="6016159" y="2513571"/>
                <a:ext cx="6096000" cy="2249527"/>
              </a:xfrm>
              <a:prstGeom prst="rect">
                <a:avLst/>
              </a:prstGeom>
              <a:blipFill>
                <a:blip r:embed="rId3"/>
                <a:stretch>
                  <a:fillRect/>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F3C30CFF-25A2-4705-A045-CF98B7340A67}"/>
              </a:ext>
            </a:extLst>
          </p:cNvPr>
          <p:cNvSpPr/>
          <p:nvPr/>
        </p:nvSpPr>
        <p:spPr>
          <a:xfrm>
            <a:off x="334384" y="1680304"/>
            <a:ext cx="4405373" cy="461665"/>
          </a:xfrm>
          <a:prstGeom prst="rect">
            <a:avLst/>
          </a:prstGeom>
        </p:spPr>
        <p:txBody>
          <a:bodyPr wrap="none">
            <a:spAutoFit/>
          </a:bodyPr>
          <a:lstStyle/>
          <a:p>
            <a:r>
              <a:rPr lang="en-US" sz="2400" b="1" dirty="0"/>
              <a:t>Evaluation Metrics Definition</a:t>
            </a:r>
            <a:endParaRPr lang="en-US" sz="2400" dirty="0"/>
          </a:p>
        </p:txBody>
      </p:sp>
    </p:spTree>
    <p:extLst>
      <p:ext uri="{BB962C8B-B14F-4D97-AF65-F5344CB8AC3E}">
        <p14:creationId xmlns:p14="http://schemas.microsoft.com/office/powerpoint/2010/main" val="683775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D492E-632A-47EC-BD7E-0B8978ED0069}"/>
              </a:ext>
            </a:extLst>
          </p:cNvPr>
          <p:cNvSpPr>
            <a:spLocks noGrp="1"/>
          </p:cNvSpPr>
          <p:nvPr>
            <p:ph type="title"/>
          </p:nvPr>
        </p:nvSpPr>
        <p:spPr/>
        <p:txBody>
          <a:bodyPr/>
          <a:lstStyle/>
          <a:p>
            <a:r>
              <a:rPr lang="en-US" dirty="0"/>
              <a:t>Study Goals</a:t>
            </a:r>
          </a:p>
        </p:txBody>
      </p:sp>
      <p:sp>
        <p:nvSpPr>
          <p:cNvPr id="3" name="Content Placeholder 2">
            <a:extLst>
              <a:ext uri="{FF2B5EF4-FFF2-40B4-BE49-F238E27FC236}">
                <a16:creationId xmlns:a16="http://schemas.microsoft.com/office/drawing/2014/main" id="{5CA03F7A-CE84-4BFF-BF4D-D39DA85F63D1}"/>
              </a:ext>
            </a:extLst>
          </p:cNvPr>
          <p:cNvSpPr>
            <a:spLocks noGrp="1"/>
          </p:cNvSpPr>
          <p:nvPr>
            <p:ph idx="1"/>
          </p:nvPr>
        </p:nvSpPr>
        <p:spPr>
          <a:xfrm>
            <a:off x="349623" y="1825626"/>
            <a:ext cx="11484413" cy="3639509"/>
          </a:xfrm>
        </p:spPr>
        <p:txBody>
          <a:bodyPr>
            <a:normAutofit/>
          </a:bodyPr>
          <a:lstStyle/>
          <a:p>
            <a:pPr marL="0" indent="0">
              <a:lnSpc>
                <a:spcPct val="150000"/>
              </a:lnSpc>
              <a:buNone/>
            </a:pPr>
            <a:endParaRPr lang="en-US" sz="2400" dirty="0"/>
          </a:p>
          <a:p>
            <a:pPr marL="0" indent="0">
              <a:lnSpc>
                <a:spcPct val="150000"/>
              </a:lnSpc>
              <a:buNone/>
            </a:pPr>
            <a:r>
              <a:rPr lang="en-US" sz="2400" dirty="0"/>
              <a:t>To design and analyze three controllers</a:t>
            </a:r>
            <a:r>
              <a:rPr lang="en-US" sz="2400" b="1" dirty="0"/>
              <a:t>*</a:t>
            </a:r>
            <a:r>
              <a:rPr lang="en-US" sz="2400" dirty="0"/>
              <a:t> (i.e., </a:t>
            </a:r>
            <a:r>
              <a:rPr lang="en-US" sz="2400" b="1" dirty="0"/>
              <a:t>LQR, PD, MPC</a:t>
            </a:r>
            <a:r>
              <a:rPr lang="en-US" sz="2400" dirty="0"/>
              <a:t>) on a virtual inverted pendulum on cart system </a:t>
            </a:r>
            <a:r>
              <a:rPr lang="en-US" sz="2400" b="1" dirty="0"/>
              <a:t>with</a:t>
            </a:r>
            <a:r>
              <a:rPr lang="en-US" sz="2400" dirty="0"/>
              <a:t> realistic actuator dynamics &amp; constraints</a:t>
            </a:r>
          </a:p>
          <a:p>
            <a:pPr marL="0" indent="0">
              <a:lnSpc>
                <a:spcPct val="150000"/>
              </a:lnSpc>
              <a:buNone/>
            </a:pPr>
            <a:endParaRPr lang="en-US" sz="1600" dirty="0"/>
          </a:p>
          <a:p>
            <a:pPr marL="0" indent="0">
              <a:lnSpc>
                <a:spcPct val="100000"/>
              </a:lnSpc>
              <a:buNone/>
            </a:pPr>
            <a:r>
              <a:rPr lang="en-US" sz="1600" b="1" dirty="0"/>
              <a:t>LQR, PD </a:t>
            </a:r>
            <a:r>
              <a:rPr lang="en-US" sz="1600" dirty="0"/>
              <a:t>– two classical controllers for linear time-invariant model</a:t>
            </a:r>
            <a:endParaRPr lang="en-US" sz="1600" b="1" dirty="0"/>
          </a:p>
          <a:p>
            <a:pPr marL="0" indent="0">
              <a:lnSpc>
                <a:spcPct val="100000"/>
              </a:lnSpc>
              <a:buNone/>
            </a:pPr>
            <a:r>
              <a:rPr lang="en-US" sz="1600" b="1" dirty="0"/>
              <a:t>MPC </a:t>
            </a:r>
            <a:r>
              <a:rPr lang="en-US" sz="1600" dirty="0"/>
              <a:t>– a modern controller for nonlinear time-variant model </a:t>
            </a:r>
          </a:p>
          <a:p>
            <a:pPr marL="0" indent="0">
              <a:lnSpc>
                <a:spcPct val="150000"/>
              </a:lnSpc>
              <a:buNone/>
            </a:pPr>
            <a:endParaRPr lang="en-US" dirty="0"/>
          </a:p>
          <a:p>
            <a:pPr marL="0" indent="0">
              <a:lnSpc>
                <a:spcPct val="150000"/>
              </a:lnSpc>
              <a:buNone/>
            </a:pPr>
            <a:endParaRPr lang="en-US" dirty="0"/>
          </a:p>
          <a:p>
            <a:pPr marL="0" indent="0">
              <a:lnSpc>
                <a:spcPct val="150000"/>
              </a:lnSpc>
              <a:buNone/>
            </a:pPr>
            <a:endParaRPr lang="en-US" dirty="0"/>
          </a:p>
          <a:p>
            <a:pPr marL="0" indent="0">
              <a:lnSpc>
                <a:spcPct val="150000"/>
              </a:lnSpc>
              <a:buNone/>
            </a:pPr>
            <a:endParaRPr lang="en-US" dirty="0"/>
          </a:p>
          <a:p>
            <a:pPr marL="0" indent="0">
              <a:lnSpc>
                <a:spcPct val="150000"/>
              </a:lnSpc>
              <a:buNone/>
            </a:pPr>
            <a:endParaRPr lang="en-US" dirty="0"/>
          </a:p>
          <a:p>
            <a:pPr marL="0" indent="0">
              <a:lnSpc>
                <a:spcPct val="150000"/>
              </a:lnSpc>
              <a:buNone/>
            </a:pPr>
            <a:endParaRPr lang="en-US" dirty="0"/>
          </a:p>
          <a:p>
            <a:pPr marL="0" indent="0">
              <a:lnSpc>
                <a:spcPct val="150000"/>
              </a:lnSpc>
              <a:buNone/>
            </a:pPr>
            <a:endParaRPr lang="en-US" dirty="0"/>
          </a:p>
          <a:p>
            <a:pPr marL="0" indent="0">
              <a:lnSpc>
                <a:spcPct val="150000"/>
              </a:lnSpc>
              <a:buNone/>
            </a:pPr>
            <a:endParaRPr lang="en-US" dirty="0"/>
          </a:p>
          <a:p>
            <a:pPr marL="0" indent="0">
              <a:lnSpc>
                <a:spcPct val="150000"/>
              </a:lnSpc>
              <a:buNone/>
            </a:pPr>
            <a:endParaRPr lang="en-US" dirty="0"/>
          </a:p>
        </p:txBody>
      </p:sp>
      <p:sp>
        <p:nvSpPr>
          <p:cNvPr id="4" name="Slide Number Placeholder 3">
            <a:extLst>
              <a:ext uri="{FF2B5EF4-FFF2-40B4-BE49-F238E27FC236}">
                <a16:creationId xmlns:a16="http://schemas.microsoft.com/office/drawing/2014/main" id="{C3CA81F7-3698-433C-B3C7-BAE218D26CC7}"/>
              </a:ext>
            </a:extLst>
          </p:cNvPr>
          <p:cNvSpPr>
            <a:spLocks noGrp="1"/>
          </p:cNvSpPr>
          <p:nvPr>
            <p:ph type="sldNum" sz="quarter" idx="12"/>
          </p:nvPr>
        </p:nvSpPr>
        <p:spPr/>
        <p:txBody>
          <a:bodyPr/>
          <a:lstStyle/>
          <a:p>
            <a:fld id="{E0684831-484F-E04E-A91C-77E82AA5A8B7}" type="slidenum">
              <a:rPr lang="en-US" smtClean="0"/>
              <a:pPr/>
              <a:t>2</a:t>
            </a:fld>
            <a:endParaRPr lang="en-US"/>
          </a:p>
        </p:txBody>
      </p:sp>
      <p:pic>
        <p:nvPicPr>
          <p:cNvPr id="8" name="Audio 7">
            <a:hlinkClick r:id="" action="ppaction://media"/>
            <a:extLst>
              <a:ext uri="{FF2B5EF4-FFF2-40B4-BE49-F238E27FC236}">
                <a16:creationId xmlns:a16="http://schemas.microsoft.com/office/drawing/2014/main" id="{07A62053-6481-4A58-BC5B-53D15528541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05976713"/>
      </p:ext>
    </p:extLst>
  </p:cSld>
  <p:clrMapOvr>
    <a:masterClrMapping/>
  </p:clrMapOvr>
  <mc:AlternateContent xmlns:mc="http://schemas.openxmlformats.org/markup-compatibility/2006" xmlns:p14="http://schemas.microsoft.com/office/powerpoint/2010/main">
    <mc:Choice Requires="p14">
      <p:transition spd="slow" p14:dur="2000" advTm="24497"/>
    </mc:Choice>
    <mc:Fallback xmlns="">
      <p:transition spd="slow" advTm="244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0957-622D-4036-89B8-8E79BF1B426C}"/>
              </a:ext>
            </a:extLst>
          </p:cNvPr>
          <p:cNvSpPr>
            <a:spLocks noGrp="1"/>
          </p:cNvSpPr>
          <p:nvPr>
            <p:ph type="title"/>
          </p:nvPr>
        </p:nvSpPr>
        <p:spPr/>
        <p:txBody>
          <a:bodyPr/>
          <a:lstStyle/>
          <a:p>
            <a:r>
              <a:rPr lang="en-US" dirty="0"/>
              <a:t>System Model </a:t>
            </a:r>
          </a:p>
        </p:txBody>
      </p:sp>
      <p:sp>
        <p:nvSpPr>
          <p:cNvPr id="4" name="Slide Number Placeholder 3">
            <a:extLst>
              <a:ext uri="{FF2B5EF4-FFF2-40B4-BE49-F238E27FC236}">
                <a16:creationId xmlns:a16="http://schemas.microsoft.com/office/drawing/2014/main" id="{B0626A35-1181-4EB3-BD27-8679FB7D5016}"/>
              </a:ext>
            </a:extLst>
          </p:cNvPr>
          <p:cNvSpPr>
            <a:spLocks noGrp="1"/>
          </p:cNvSpPr>
          <p:nvPr>
            <p:ph type="sldNum" sz="quarter" idx="12"/>
          </p:nvPr>
        </p:nvSpPr>
        <p:spPr/>
        <p:txBody>
          <a:bodyPr/>
          <a:lstStyle/>
          <a:p>
            <a:fld id="{E0684831-484F-E04E-A91C-77E82AA5A8B7}" type="slidenum">
              <a:rPr lang="en-US" smtClean="0"/>
              <a:pPr/>
              <a:t>3</a:t>
            </a:fld>
            <a:endParaRPr lang="en-US"/>
          </a:p>
        </p:txBody>
      </p:sp>
      <p:pic>
        <p:nvPicPr>
          <p:cNvPr id="5" name="Picture 4">
            <a:extLst>
              <a:ext uri="{FF2B5EF4-FFF2-40B4-BE49-F238E27FC236}">
                <a16:creationId xmlns:a16="http://schemas.microsoft.com/office/drawing/2014/main" id="{3EA97866-14BF-4B18-BA83-C9CF048A15B1}"/>
              </a:ext>
            </a:extLst>
          </p:cNvPr>
          <p:cNvPicPr>
            <a:picLocks noChangeAspect="1"/>
          </p:cNvPicPr>
          <p:nvPr/>
        </p:nvPicPr>
        <p:blipFill>
          <a:blip r:embed="rId5"/>
          <a:stretch>
            <a:fillRect/>
          </a:stretch>
        </p:blipFill>
        <p:spPr>
          <a:xfrm>
            <a:off x="7123175" y="178411"/>
            <a:ext cx="4462332" cy="2795678"/>
          </a:xfrm>
          <a:prstGeom prst="rect">
            <a:avLst/>
          </a:prstGeom>
        </p:spPr>
      </p:pic>
      <p:sp>
        <p:nvSpPr>
          <p:cNvPr id="6" name="Rectangle 5">
            <a:extLst>
              <a:ext uri="{FF2B5EF4-FFF2-40B4-BE49-F238E27FC236}">
                <a16:creationId xmlns:a16="http://schemas.microsoft.com/office/drawing/2014/main" id="{8979178A-F990-4A1A-B085-DFB47EF7BC8E}"/>
              </a:ext>
            </a:extLst>
          </p:cNvPr>
          <p:cNvSpPr/>
          <p:nvPr/>
        </p:nvSpPr>
        <p:spPr>
          <a:xfrm>
            <a:off x="7410092" y="2886041"/>
            <a:ext cx="3943708" cy="523220"/>
          </a:xfrm>
          <a:prstGeom prst="rect">
            <a:avLst/>
          </a:prstGeom>
        </p:spPr>
        <p:txBody>
          <a:bodyPr wrap="none">
            <a:spAutoFit/>
          </a:bodyPr>
          <a:lstStyle/>
          <a:p>
            <a:r>
              <a:rPr lang="en-US" sz="1400" dirty="0">
                <a:solidFill>
                  <a:srgbClr val="13294B"/>
                </a:solidFill>
              </a:rPr>
              <a:t>Fig. 1. Inverted pendulum system for this study </a:t>
            </a:r>
          </a:p>
          <a:p>
            <a:r>
              <a:rPr lang="en-US" sz="1400" dirty="0">
                <a:solidFill>
                  <a:srgbClr val="13294B"/>
                </a:solidFill>
              </a:rPr>
              <a:t>(see Appendix for system parameters)</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524D16E3-501C-4C34-A933-1C8B0CDE1BBD}"/>
                  </a:ext>
                </a:extLst>
              </p:cNvPr>
              <p:cNvSpPr/>
              <p:nvPr/>
            </p:nvSpPr>
            <p:spPr>
              <a:xfrm>
                <a:off x="736036" y="1942708"/>
                <a:ext cx="5700471" cy="4138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rgbClr val="13294B"/>
                              </a:solidFill>
                              <a:latin typeface="Cambria Math" panose="02040503050406030204" pitchFamily="18" charset="0"/>
                            </a:rPr>
                          </m:ctrlPr>
                        </m:accPr>
                        <m:e>
                          <m:r>
                            <a:rPr lang="en-US" i="1">
                              <a:solidFill>
                                <a:srgbClr val="13294B"/>
                              </a:solidFill>
                              <a:latin typeface="Cambria Math" panose="02040503050406030204" pitchFamily="18" charset="0"/>
                            </a:rPr>
                            <m:t>𝑞</m:t>
                          </m:r>
                        </m:e>
                      </m:acc>
                      <m:r>
                        <a:rPr lang="en-US" i="1">
                          <a:solidFill>
                            <a:srgbClr val="13294B"/>
                          </a:solidFill>
                          <a:latin typeface="Cambria Math" panose="02040503050406030204" pitchFamily="18" charset="0"/>
                        </a:rPr>
                        <m:t>=</m:t>
                      </m:r>
                      <m:sSup>
                        <m:sSupPr>
                          <m:ctrlPr>
                            <a:rPr lang="en-US" i="1">
                              <a:solidFill>
                                <a:srgbClr val="13294B"/>
                              </a:solidFill>
                              <a:latin typeface="Cambria Math" panose="02040503050406030204" pitchFamily="18" charset="0"/>
                            </a:rPr>
                          </m:ctrlPr>
                        </m:sSupPr>
                        <m:e>
                          <m:r>
                            <a:rPr lang="en-US" i="1">
                              <a:solidFill>
                                <a:srgbClr val="13294B"/>
                              </a:solidFill>
                              <a:latin typeface="Cambria Math" panose="02040503050406030204" pitchFamily="18" charset="0"/>
                            </a:rPr>
                            <m:t>(</m:t>
                          </m:r>
                          <m:r>
                            <a:rPr lang="en-US" i="1">
                              <a:solidFill>
                                <a:srgbClr val="13294B"/>
                              </a:solidFill>
                              <a:latin typeface="Cambria Math" panose="02040503050406030204" pitchFamily="18" charset="0"/>
                            </a:rPr>
                            <m:t>𝐷</m:t>
                          </m:r>
                        </m:e>
                        <m:sup>
                          <m:r>
                            <a:rPr lang="en-US" i="1">
                              <a:solidFill>
                                <a:srgbClr val="13294B"/>
                              </a:solidFill>
                              <a:latin typeface="Cambria Math" panose="02040503050406030204" pitchFamily="18" charset="0"/>
                            </a:rPr>
                            <m:t>−1</m:t>
                          </m:r>
                        </m:sup>
                      </m:sSup>
                      <m:d>
                        <m:dPr>
                          <m:ctrlPr>
                            <a:rPr lang="en-US" i="1">
                              <a:solidFill>
                                <a:srgbClr val="13294B"/>
                              </a:solidFill>
                              <a:latin typeface="Cambria Math" panose="02040503050406030204" pitchFamily="18" charset="0"/>
                            </a:rPr>
                          </m:ctrlPr>
                        </m:dPr>
                        <m:e>
                          <m:r>
                            <a:rPr lang="en-US" i="1">
                              <a:solidFill>
                                <a:srgbClr val="13294B"/>
                              </a:solidFill>
                              <a:latin typeface="Cambria Math" panose="02040503050406030204" pitchFamily="18" charset="0"/>
                            </a:rPr>
                            <m:t>𝑞</m:t>
                          </m:r>
                        </m:e>
                      </m:d>
                      <m:r>
                        <a:rPr lang="en-US" i="1">
                          <a:solidFill>
                            <a:srgbClr val="13294B"/>
                          </a:solidFill>
                          <a:latin typeface="Cambria Math" panose="02040503050406030204" pitchFamily="18" charset="0"/>
                        </a:rPr>
                        <m:t>+</m:t>
                      </m:r>
                      <m:sSub>
                        <m:sSubPr>
                          <m:ctrlPr>
                            <a:rPr lang="en-US" i="1">
                              <a:solidFill>
                                <a:srgbClr val="13294B"/>
                              </a:solidFill>
                              <a:latin typeface="Cambria Math" panose="02040503050406030204" pitchFamily="18" charset="0"/>
                            </a:rPr>
                          </m:ctrlPr>
                        </m:sSubPr>
                        <m:e>
                          <m:r>
                            <a:rPr lang="en-US" i="1">
                              <a:solidFill>
                                <a:srgbClr val="13294B"/>
                              </a:solidFill>
                              <a:latin typeface="Cambria Math" panose="02040503050406030204" pitchFamily="18" charset="0"/>
                            </a:rPr>
                            <m:t>𝐽</m:t>
                          </m:r>
                        </m:e>
                        <m:sub>
                          <m:r>
                            <a:rPr lang="en-US" i="1">
                              <a:solidFill>
                                <a:srgbClr val="13294B"/>
                              </a:solidFill>
                              <a:latin typeface="Cambria Math" panose="02040503050406030204" pitchFamily="18" charset="0"/>
                            </a:rPr>
                            <m:t>𝑟𝑜𝑡𝑜𝑟</m:t>
                          </m:r>
                        </m:sub>
                      </m:sSub>
                      <m:r>
                        <a:rPr lang="en-US" i="1">
                          <a:solidFill>
                            <a:srgbClr val="13294B"/>
                          </a:solidFill>
                          <a:latin typeface="Cambria Math" panose="02040503050406030204" pitchFamily="18" charset="0"/>
                        </a:rPr>
                        <m:t>) </m:t>
                      </m:r>
                      <m:d>
                        <m:dPr>
                          <m:ctrlPr>
                            <a:rPr lang="en-US" i="1">
                              <a:solidFill>
                                <a:srgbClr val="13294B"/>
                              </a:solidFill>
                              <a:latin typeface="Cambria Math" panose="02040503050406030204" pitchFamily="18" charset="0"/>
                            </a:rPr>
                          </m:ctrlPr>
                        </m:dPr>
                        <m:e>
                          <m:sSub>
                            <m:sSubPr>
                              <m:ctrlPr>
                                <a:rPr lang="en-US" i="1">
                                  <a:solidFill>
                                    <a:srgbClr val="13294B"/>
                                  </a:solidFill>
                                  <a:latin typeface="Cambria Math" panose="02040503050406030204" pitchFamily="18" charset="0"/>
                                </a:rPr>
                              </m:ctrlPr>
                            </m:sSubPr>
                            <m:e>
                              <m:r>
                                <a:rPr lang="en-US" i="1">
                                  <a:solidFill>
                                    <a:srgbClr val="13294B"/>
                                  </a:solidFill>
                                  <a:latin typeface="Cambria Math" panose="02040503050406030204" pitchFamily="18" charset="0"/>
                                </a:rPr>
                                <m:t>𝐵</m:t>
                              </m:r>
                            </m:e>
                            <m:sub>
                              <m:r>
                                <a:rPr lang="en-US" i="1">
                                  <a:solidFill>
                                    <a:srgbClr val="13294B"/>
                                  </a:solidFill>
                                  <a:latin typeface="Cambria Math" panose="02040503050406030204" pitchFamily="18" charset="0"/>
                                </a:rPr>
                                <m:t>𝑒</m:t>
                              </m:r>
                            </m:sub>
                          </m:sSub>
                          <m:r>
                            <a:rPr lang="en-US" i="1">
                              <a:solidFill>
                                <a:srgbClr val="13294B"/>
                              </a:solidFill>
                              <a:latin typeface="Cambria Math" panose="02040503050406030204" pitchFamily="18" charset="0"/>
                            </a:rPr>
                            <m:t>𝑢</m:t>
                          </m:r>
                          <m:r>
                            <a:rPr lang="en-US" i="1">
                              <a:solidFill>
                                <a:srgbClr val="13294B"/>
                              </a:solidFill>
                              <a:latin typeface="Cambria Math" panose="02040503050406030204" pitchFamily="18" charset="0"/>
                            </a:rPr>
                            <m:t>−</m:t>
                          </m:r>
                          <m:r>
                            <a:rPr lang="en-US" i="1">
                              <a:solidFill>
                                <a:srgbClr val="13294B"/>
                              </a:solidFill>
                              <a:latin typeface="Cambria Math" panose="02040503050406030204" pitchFamily="18" charset="0"/>
                            </a:rPr>
                            <m:t>𝐶</m:t>
                          </m:r>
                          <m:d>
                            <m:dPr>
                              <m:ctrlPr>
                                <a:rPr lang="en-US" i="1">
                                  <a:solidFill>
                                    <a:srgbClr val="13294B"/>
                                  </a:solidFill>
                                  <a:latin typeface="Cambria Math" panose="02040503050406030204" pitchFamily="18" charset="0"/>
                                </a:rPr>
                              </m:ctrlPr>
                            </m:dPr>
                            <m:e>
                              <m:r>
                                <a:rPr lang="en-US" i="1">
                                  <a:solidFill>
                                    <a:srgbClr val="13294B"/>
                                  </a:solidFill>
                                  <a:latin typeface="Cambria Math" panose="02040503050406030204" pitchFamily="18" charset="0"/>
                                </a:rPr>
                                <m:t>𝑞</m:t>
                              </m:r>
                              <m:r>
                                <a:rPr lang="en-US" i="1">
                                  <a:solidFill>
                                    <a:srgbClr val="13294B"/>
                                  </a:solidFill>
                                  <a:latin typeface="Cambria Math" panose="02040503050406030204" pitchFamily="18" charset="0"/>
                                </a:rPr>
                                <m:t>, </m:t>
                              </m:r>
                              <m:acc>
                                <m:accPr>
                                  <m:chr m:val="̇"/>
                                  <m:ctrlPr>
                                    <a:rPr lang="en-US" i="1">
                                      <a:solidFill>
                                        <a:srgbClr val="13294B"/>
                                      </a:solidFill>
                                      <a:latin typeface="Cambria Math" panose="02040503050406030204" pitchFamily="18" charset="0"/>
                                    </a:rPr>
                                  </m:ctrlPr>
                                </m:accPr>
                                <m:e>
                                  <m:r>
                                    <a:rPr lang="en-US" i="1">
                                      <a:solidFill>
                                        <a:srgbClr val="13294B"/>
                                      </a:solidFill>
                                      <a:latin typeface="Cambria Math" panose="02040503050406030204" pitchFamily="18" charset="0"/>
                                    </a:rPr>
                                    <m:t>𝑞</m:t>
                                  </m:r>
                                </m:e>
                              </m:acc>
                            </m:e>
                          </m:d>
                          <m:r>
                            <a:rPr lang="en-US" i="1">
                              <a:solidFill>
                                <a:srgbClr val="13294B"/>
                              </a:solidFill>
                              <a:latin typeface="Cambria Math" panose="02040503050406030204" pitchFamily="18" charset="0"/>
                            </a:rPr>
                            <m:t>−</m:t>
                          </m:r>
                          <m:r>
                            <a:rPr lang="en-US" i="1">
                              <a:solidFill>
                                <a:srgbClr val="13294B"/>
                              </a:solidFill>
                              <a:latin typeface="Cambria Math" panose="02040503050406030204" pitchFamily="18" charset="0"/>
                            </a:rPr>
                            <m:t>𝐺</m:t>
                          </m:r>
                          <m:d>
                            <m:dPr>
                              <m:ctrlPr>
                                <a:rPr lang="en-US" i="1">
                                  <a:solidFill>
                                    <a:srgbClr val="13294B"/>
                                  </a:solidFill>
                                  <a:latin typeface="Cambria Math" panose="02040503050406030204" pitchFamily="18" charset="0"/>
                                </a:rPr>
                              </m:ctrlPr>
                            </m:dPr>
                            <m:e>
                              <m:r>
                                <a:rPr lang="en-US" i="1">
                                  <a:solidFill>
                                    <a:srgbClr val="13294B"/>
                                  </a:solidFill>
                                  <a:latin typeface="Cambria Math" panose="02040503050406030204" pitchFamily="18" charset="0"/>
                                </a:rPr>
                                <m:t>𝑞</m:t>
                              </m:r>
                            </m:e>
                          </m:d>
                          <m:r>
                            <a:rPr lang="en-US" i="1">
                              <a:solidFill>
                                <a:srgbClr val="13294B"/>
                              </a:solidFill>
                              <a:latin typeface="Cambria Math" panose="02040503050406030204" pitchFamily="18" charset="0"/>
                            </a:rPr>
                            <m:t>−</m:t>
                          </m:r>
                          <m:sSub>
                            <m:sSubPr>
                              <m:ctrlPr>
                                <a:rPr lang="en-US" i="1">
                                  <a:solidFill>
                                    <a:srgbClr val="13294B"/>
                                  </a:solidFill>
                                  <a:latin typeface="Cambria Math" panose="02040503050406030204" pitchFamily="18" charset="0"/>
                                </a:rPr>
                              </m:ctrlPr>
                            </m:sSubPr>
                            <m:e>
                              <m:r>
                                <a:rPr lang="en-US" i="1">
                                  <a:solidFill>
                                    <a:srgbClr val="13294B"/>
                                  </a:solidFill>
                                  <a:latin typeface="Cambria Math" panose="02040503050406030204" pitchFamily="18" charset="0"/>
                                </a:rPr>
                                <m:t>𝐵</m:t>
                              </m:r>
                            </m:e>
                            <m:sub>
                              <m:r>
                                <a:rPr lang="en-US" i="1">
                                  <a:solidFill>
                                    <a:srgbClr val="13294B"/>
                                  </a:solidFill>
                                  <a:latin typeface="Cambria Math" panose="02040503050406030204" pitchFamily="18" charset="0"/>
                                </a:rPr>
                                <m:t>𝑑𝑎𝑚𝑝</m:t>
                              </m:r>
                            </m:sub>
                          </m:sSub>
                          <m:acc>
                            <m:accPr>
                              <m:chr m:val="̇"/>
                              <m:ctrlPr>
                                <a:rPr lang="en-US" i="1">
                                  <a:solidFill>
                                    <a:srgbClr val="13294B"/>
                                  </a:solidFill>
                                  <a:latin typeface="Cambria Math" panose="02040503050406030204" pitchFamily="18" charset="0"/>
                                </a:rPr>
                              </m:ctrlPr>
                            </m:accPr>
                            <m:e>
                              <m:r>
                                <a:rPr lang="en-US" i="1">
                                  <a:solidFill>
                                    <a:srgbClr val="13294B"/>
                                  </a:solidFill>
                                  <a:latin typeface="Cambria Math" panose="02040503050406030204" pitchFamily="18" charset="0"/>
                                </a:rPr>
                                <m:t>𝑞</m:t>
                              </m:r>
                            </m:e>
                          </m:acc>
                        </m:e>
                      </m:d>
                    </m:oMath>
                  </m:oMathPara>
                </a14:m>
                <a:endParaRPr lang="en-US" dirty="0">
                  <a:solidFill>
                    <a:srgbClr val="13294B"/>
                  </a:solidFill>
                </a:endParaRPr>
              </a:p>
            </p:txBody>
          </p:sp>
        </mc:Choice>
        <mc:Fallback xmlns="">
          <p:sp>
            <p:nvSpPr>
              <p:cNvPr id="7" name="Rectangle 6">
                <a:extLst>
                  <a:ext uri="{FF2B5EF4-FFF2-40B4-BE49-F238E27FC236}">
                    <a16:creationId xmlns:a16="http://schemas.microsoft.com/office/drawing/2014/main" id="{524D16E3-501C-4C34-A933-1C8B0CDE1BBD}"/>
                  </a:ext>
                </a:extLst>
              </p:cNvPr>
              <p:cNvSpPr>
                <a:spLocks noRot="1" noChangeAspect="1" noMove="1" noResize="1" noEditPoints="1" noAdjustHandles="1" noChangeArrowheads="1" noChangeShapeType="1" noTextEdit="1"/>
              </p:cNvSpPr>
              <p:nvPr/>
            </p:nvSpPr>
            <p:spPr>
              <a:xfrm>
                <a:off x="736036" y="1942708"/>
                <a:ext cx="5700471" cy="413896"/>
              </a:xfrm>
              <a:prstGeom prst="rect">
                <a:avLst/>
              </a:prstGeom>
              <a:blipFill>
                <a:blip r:embed="rId6"/>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D2EEDC53-9CB9-4546-B533-B5B7263A6C23}"/>
                  </a:ext>
                </a:extLst>
              </p:cNvPr>
              <p:cNvSpPr/>
              <p:nvPr/>
            </p:nvSpPr>
            <p:spPr>
              <a:xfrm>
                <a:off x="799623" y="2391988"/>
                <a:ext cx="5317292" cy="508281"/>
              </a:xfrm>
              <a:prstGeom prst="rect">
                <a:avLst/>
              </a:prstGeom>
            </p:spPr>
            <p:txBody>
              <a:bodyPr wrap="square">
                <a:spAutoFit/>
              </a:bodyPr>
              <a:lstStyle/>
              <a:p>
                <a14:m>
                  <m:oMath xmlns:m="http://schemas.openxmlformats.org/officeDocument/2006/math">
                    <m:r>
                      <a:rPr lang="en-US" i="1" spc="10" smtClean="0">
                        <a:solidFill>
                          <a:srgbClr val="13294B"/>
                        </a:solidFill>
                        <a:latin typeface="Cambria Math" panose="02040503050406030204" pitchFamily="18" charset="0"/>
                        <a:ea typeface="SimSun" panose="02010600030101010101" pitchFamily="2" charset="-122"/>
                        <a:cs typeface="Times New Roman" panose="02020603050405020304" pitchFamily="18" charset="0"/>
                      </a:rPr>
                      <m:t>𝑞</m:t>
                    </m:r>
                    <m:r>
                      <a:rPr lang="en-US" i="1" spc="10" smtClean="0">
                        <a:solidFill>
                          <a:srgbClr val="13294B"/>
                        </a:solidFill>
                        <a:latin typeface="Cambria Math" panose="02040503050406030204" pitchFamily="18" charset="0"/>
                        <a:ea typeface="SimSun" panose="02010600030101010101" pitchFamily="2" charset="-122"/>
                        <a:cs typeface="Times New Roman" panose="02020603050405020304" pitchFamily="18" charset="0"/>
                      </a:rPr>
                      <m:t>=</m:t>
                    </m:r>
                    <m:d>
                      <m:dPr>
                        <m:begChr m:val="["/>
                        <m:endChr m:val="]"/>
                        <m:ctrlPr>
                          <a:rPr lang="en-US" i="1" spc="10">
                            <a:solidFill>
                              <a:srgbClr val="13294B"/>
                            </a:solidFill>
                            <a:effectLst/>
                            <a:latin typeface="Cambria Math" panose="02040503050406030204" pitchFamily="18" charset="0"/>
                          </a:rPr>
                        </m:ctrlPr>
                      </m:dPr>
                      <m:e>
                        <m:eqArr>
                          <m:eqArrPr>
                            <m:ctrlPr>
                              <a:rPr lang="en-US" i="1" spc="10">
                                <a:solidFill>
                                  <a:srgbClr val="13294B"/>
                                </a:solidFill>
                                <a:effectLst/>
                                <a:latin typeface="Cambria Math" panose="02040503050406030204" pitchFamily="18" charset="0"/>
                              </a:rPr>
                            </m:ctrlPr>
                          </m:eqArrPr>
                          <m:e>
                            <m:r>
                              <a:rPr lang="en-US" i="1" spc="10">
                                <a:solidFill>
                                  <a:srgbClr val="13294B"/>
                                </a:solidFill>
                                <a:latin typeface="Cambria Math" panose="02040503050406030204" pitchFamily="18" charset="0"/>
                                <a:ea typeface="SimSun" panose="02010600030101010101" pitchFamily="2" charset="-122"/>
                                <a:cs typeface="Times New Roman" panose="02020603050405020304" pitchFamily="18" charset="0"/>
                              </a:rPr>
                              <m:t>𝑥</m:t>
                            </m:r>
                          </m:e>
                          <m:e>
                            <m:r>
                              <a:rPr lang="en-US" i="1" spc="10">
                                <a:solidFill>
                                  <a:srgbClr val="13294B"/>
                                </a:solidFill>
                                <a:latin typeface="Cambria Math" panose="02040503050406030204" pitchFamily="18" charset="0"/>
                                <a:ea typeface="SimSun" panose="02010600030101010101" pitchFamily="2" charset="-122"/>
                                <a:cs typeface="Times New Roman" panose="02020603050405020304" pitchFamily="18" charset="0"/>
                              </a:rPr>
                              <m:t>𝜃</m:t>
                            </m:r>
                          </m:e>
                        </m:eqArr>
                      </m:e>
                    </m:d>
                  </m:oMath>
                </a14:m>
                <a:r>
                  <a:rPr lang="en-US" dirty="0">
                    <a:solidFill>
                      <a:srgbClr val="13294B"/>
                    </a:solidFill>
                  </a:rPr>
                  <a:t>		</a:t>
                </a:r>
                <a14:m>
                  <m:oMath xmlns:m="http://schemas.openxmlformats.org/officeDocument/2006/math">
                    <m:r>
                      <a:rPr lang="en-US" b="1" i="0" smtClean="0">
                        <a:solidFill>
                          <a:srgbClr val="13294B"/>
                        </a:solidFill>
                        <a:latin typeface="Cambria Math" panose="02040503050406030204" pitchFamily="18" charset="0"/>
                      </a:rPr>
                      <m:t>𝐮</m:t>
                    </m:r>
                    <m:r>
                      <a:rPr lang="en-US" b="0" i="1" smtClean="0">
                        <a:solidFill>
                          <a:srgbClr val="13294B"/>
                        </a:solidFill>
                        <a:latin typeface="Cambria Math" panose="02040503050406030204" pitchFamily="18" charset="0"/>
                      </a:rPr>
                      <m:t>=</m:t>
                    </m:r>
                    <m:r>
                      <m:rPr>
                        <m:sty m:val="p"/>
                      </m:rPr>
                      <a:rPr lang="en-US" b="0" i="0" smtClean="0">
                        <a:solidFill>
                          <a:srgbClr val="13294B"/>
                        </a:solidFill>
                        <a:latin typeface="Cambria Math" panose="02040503050406030204" pitchFamily="18" charset="0"/>
                      </a:rPr>
                      <m:t>motor</m:t>
                    </m:r>
                    <m:r>
                      <a:rPr lang="en-US" b="0" i="0" smtClean="0">
                        <a:solidFill>
                          <a:srgbClr val="13294B"/>
                        </a:solidFill>
                        <a:latin typeface="Cambria Math" panose="02040503050406030204" pitchFamily="18" charset="0"/>
                      </a:rPr>
                      <m:t> </m:t>
                    </m:r>
                    <m:r>
                      <m:rPr>
                        <m:sty m:val="p"/>
                      </m:rPr>
                      <a:rPr lang="en-US" b="0" i="0" smtClean="0">
                        <a:solidFill>
                          <a:srgbClr val="13294B"/>
                        </a:solidFill>
                        <a:latin typeface="Cambria Math" panose="02040503050406030204" pitchFamily="18" charset="0"/>
                      </a:rPr>
                      <m:t>input</m:t>
                    </m:r>
                    <m:r>
                      <a:rPr lang="en-US" b="0" i="0" smtClean="0">
                        <a:solidFill>
                          <a:srgbClr val="13294B"/>
                        </a:solidFill>
                        <a:latin typeface="Cambria Math" panose="02040503050406030204" pitchFamily="18" charset="0"/>
                      </a:rPr>
                      <m:t> </m:t>
                    </m:r>
                    <m:r>
                      <m:rPr>
                        <m:sty m:val="p"/>
                      </m:rPr>
                      <a:rPr lang="en-US" b="0" i="0" smtClean="0">
                        <a:solidFill>
                          <a:srgbClr val="13294B"/>
                        </a:solidFill>
                        <a:latin typeface="Cambria Math" panose="02040503050406030204" pitchFamily="18" charset="0"/>
                      </a:rPr>
                      <m:t>voltage</m:t>
                    </m:r>
                    <m:r>
                      <a:rPr lang="en-US" b="0" i="0" smtClean="0">
                        <a:solidFill>
                          <a:srgbClr val="13294B"/>
                        </a:solidFill>
                        <a:latin typeface="Cambria Math" panose="02040503050406030204" pitchFamily="18" charset="0"/>
                      </a:rPr>
                      <m:t> (</m:t>
                    </m:r>
                    <m:r>
                      <m:rPr>
                        <m:sty m:val="p"/>
                      </m:rPr>
                      <a:rPr lang="en-US" b="0" i="0" smtClean="0">
                        <a:solidFill>
                          <a:srgbClr val="13294B"/>
                        </a:solidFill>
                        <a:latin typeface="Cambria Math" panose="02040503050406030204" pitchFamily="18" charset="0"/>
                      </a:rPr>
                      <m:t>V</m:t>
                    </m:r>
                    <m:r>
                      <a:rPr lang="en-US" b="0" i="0" smtClean="0">
                        <a:solidFill>
                          <a:srgbClr val="13294B"/>
                        </a:solidFill>
                        <a:latin typeface="Cambria Math" panose="02040503050406030204" pitchFamily="18" charset="0"/>
                      </a:rPr>
                      <m:t>)</m:t>
                    </m:r>
                  </m:oMath>
                </a14:m>
                <a:endParaRPr lang="en-US" dirty="0">
                  <a:solidFill>
                    <a:srgbClr val="13294B"/>
                  </a:solidFill>
                </a:endParaRPr>
              </a:p>
            </p:txBody>
          </p:sp>
        </mc:Choice>
        <mc:Fallback xmlns="">
          <p:sp>
            <p:nvSpPr>
              <p:cNvPr id="8" name="Rectangle 7">
                <a:extLst>
                  <a:ext uri="{FF2B5EF4-FFF2-40B4-BE49-F238E27FC236}">
                    <a16:creationId xmlns:a16="http://schemas.microsoft.com/office/drawing/2014/main" id="{D2EEDC53-9CB9-4546-B533-B5B7263A6C23}"/>
                  </a:ext>
                </a:extLst>
              </p:cNvPr>
              <p:cNvSpPr>
                <a:spLocks noRot="1" noChangeAspect="1" noMove="1" noResize="1" noEditPoints="1" noAdjustHandles="1" noChangeArrowheads="1" noChangeShapeType="1" noTextEdit="1"/>
              </p:cNvSpPr>
              <p:nvPr/>
            </p:nvSpPr>
            <p:spPr>
              <a:xfrm>
                <a:off x="799623" y="2391988"/>
                <a:ext cx="5317292" cy="508281"/>
              </a:xfrm>
              <a:prstGeom prst="rect">
                <a:avLst/>
              </a:prstGeom>
              <a:blipFill>
                <a:blip r:embed="rId7"/>
                <a:stretch>
                  <a:fillRect b="-4762"/>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38A3A584-02F6-4D29-B207-AF83ECA7FF95}"/>
              </a:ext>
            </a:extLst>
          </p:cNvPr>
          <p:cNvSpPr/>
          <p:nvPr/>
        </p:nvSpPr>
        <p:spPr>
          <a:xfrm>
            <a:off x="117917" y="1506022"/>
            <a:ext cx="1980029" cy="369332"/>
          </a:xfrm>
          <a:prstGeom prst="rect">
            <a:avLst/>
          </a:prstGeom>
        </p:spPr>
        <p:txBody>
          <a:bodyPr wrap="none">
            <a:spAutoFit/>
          </a:bodyPr>
          <a:lstStyle/>
          <a:p>
            <a:r>
              <a:rPr lang="en-US" b="1" dirty="0">
                <a:solidFill>
                  <a:srgbClr val="13294B"/>
                </a:solidFill>
              </a:rPr>
              <a:t>Nonlinear Model</a:t>
            </a:r>
          </a:p>
        </p:txBody>
      </p:sp>
      <p:sp>
        <p:nvSpPr>
          <p:cNvPr id="12" name="Rectangle 11">
            <a:extLst>
              <a:ext uri="{FF2B5EF4-FFF2-40B4-BE49-F238E27FC236}">
                <a16:creationId xmlns:a16="http://schemas.microsoft.com/office/drawing/2014/main" id="{E998DA42-E38A-4F0D-BDBA-6EFA7628FC73}"/>
              </a:ext>
            </a:extLst>
          </p:cNvPr>
          <p:cNvSpPr/>
          <p:nvPr/>
        </p:nvSpPr>
        <p:spPr>
          <a:xfrm>
            <a:off x="117917" y="3156361"/>
            <a:ext cx="1608133" cy="369332"/>
          </a:xfrm>
          <a:prstGeom prst="rect">
            <a:avLst/>
          </a:prstGeom>
        </p:spPr>
        <p:txBody>
          <a:bodyPr wrap="none">
            <a:spAutoFit/>
          </a:bodyPr>
          <a:lstStyle/>
          <a:p>
            <a:r>
              <a:rPr lang="en-US" b="1" dirty="0">
                <a:solidFill>
                  <a:srgbClr val="13294B"/>
                </a:solidFill>
              </a:rPr>
              <a:t>Linear Model</a:t>
            </a: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437C8DAA-1C39-4D30-966C-6861C5127FCB}"/>
                  </a:ext>
                </a:extLst>
              </p:cNvPr>
              <p:cNvSpPr/>
              <p:nvPr/>
            </p:nvSpPr>
            <p:spPr>
              <a:xfrm>
                <a:off x="686111" y="3450997"/>
                <a:ext cx="4643194" cy="1013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1" i="1" smtClean="0">
                              <a:solidFill>
                                <a:srgbClr val="13294B"/>
                              </a:solidFill>
                              <a:latin typeface="Cambria Math" panose="02040503050406030204" pitchFamily="18" charset="0"/>
                            </a:rPr>
                          </m:ctrlPr>
                        </m:accPr>
                        <m:e>
                          <m:r>
                            <a:rPr lang="en-US" b="1">
                              <a:solidFill>
                                <a:srgbClr val="13294B"/>
                              </a:solidFill>
                              <a:latin typeface="Cambria Math" panose="02040503050406030204" pitchFamily="18" charset="0"/>
                            </a:rPr>
                            <m:t>𝐱</m:t>
                          </m:r>
                        </m:e>
                      </m:acc>
                      <m:r>
                        <a:rPr lang="en-US" b="0" i="0">
                          <a:solidFill>
                            <a:srgbClr val="13294B"/>
                          </a:solidFill>
                          <a:latin typeface="Cambria Math" panose="02040503050406030204" pitchFamily="18" charset="0"/>
                        </a:rPr>
                        <m:t>=</m:t>
                      </m:r>
                      <m:r>
                        <a:rPr lang="en-US" b="0" i="1">
                          <a:solidFill>
                            <a:srgbClr val="13294B"/>
                          </a:solidFill>
                          <a:latin typeface="Cambria Math" panose="02040503050406030204" pitchFamily="18" charset="0"/>
                        </a:rPr>
                        <m:t>𝐴</m:t>
                      </m:r>
                      <m:r>
                        <a:rPr lang="en-US" b="1" i="0">
                          <a:solidFill>
                            <a:srgbClr val="13294B"/>
                          </a:solidFill>
                          <a:latin typeface="Cambria Math" panose="02040503050406030204" pitchFamily="18" charset="0"/>
                        </a:rPr>
                        <m:t>𝐱</m:t>
                      </m:r>
                      <m:r>
                        <a:rPr lang="en-US" b="0" i="0">
                          <a:solidFill>
                            <a:srgbClr val="13294B"/>
                          </a:solidFill>
                          <a:latin typeface="Cambria Math" panose="02040503050406030204" pitchFamily="18" charset="0"/>
                        </a:rPr>
                        <m:t>+</m:t>
                      </m:r>
                      <m:r>
                        <a:rPr lang="en-US" b="0" i="1">
                          <a:solidFill>
                            <a:srgbClr val="13294B"/>
                          </a:solidFill>
                          <a:latin typeface="Cambria Math" panose="02040503050406030204" pitchFamily="18" charset="0"/>
                        </a:rPr>
                        <m:t>𝐵</m:t>
                      </m:r>
                      <m:r>
                        <a:rPr lang="en-US" b="1" i="0">
                          <a:solidFill>
                            <a:srgbClr val="13294B"/>
                          </a:solidFill>
                          <a:latin typeface="Cambria Math" panose="02040503050406030204" pitchFamily="18" charset="0"/>
                        </a:rPr>
                        <m:t>𝐮</m:t>
                      </m:r>
                    </m:oMath>
                  </m:oMathPara>
                </a14:m>
                <a:endParaRPr lang="en-US" b="1" dirty="0">
                  <a:solidFill>
                    <a:srgbClr val="13294B"/>
                  </a:solidFill>
                </a:endParaRPr>
              </a:p>
              <a:p>
                <a:pPr/>
                <a14:m>
                  <m:oMathPara xmlns:m="http://schemas.openxmlformats.org/officeDocument/2006/math">
                    <m:oMathParaPr>
                      <m:jc m:val="centerGroup"/>
                    </m:oMathParaPr>
                    <m:oMath xmlns:m="http://schemas.openxmlformats.org/officeDocument/2006/math">
                      <m:r>
                        <a:rPr lang="x-none" b="1" i="1">
                          <a:solidFill>
                            <a:srgbClr val="13294B"/>
                          </a:solidFill>
                          <a:latin typeface="Cambria Math" panose="02040503050406030204" pitchFamily="18" charset="0"/>
                        </a:rPr>
                        <m:t>𝐲</m:t>
                      </m:r>
                      <m:r>
                        <a:rPr lang="x-none" i="1">
                          <a:solidFill>
                            <a:srgbClr val="13294B"/>
                          </a:solidFill>
                          <a:latin typeface="Cambria Math" panose="02040503050406030204" pitchFamily="18" charset="0"/>
                        </a:rPr>
                        <m:t>=</m:t>
                      </m:r>
                      <m:r>
                        <a:rPr lang="x-none" i="1">
                          <a:solidFill>
                            <a:srgbClr val="13294B"/>
                          </a:solidFill>
                          <a:latin typeface="Cambria Math" panose="02040503050406030204" pitchFamily="18" charset="0"/>
                        </a:rPr>
                        <m:t>𝐶</m:t>
                      </m:r>
                      <m:r>
                        <a:rPr lang="x-none" b="1" i="1">
                          <a:solidFill>
                            <a:srgbClr val="13294B"/>
                          </a:solidFill>
                          <a:latin typeface="Cambria Math" panose="02040503050406030204" pitchFamily="18" charset="0"/>
                        </a:rPr>
                        <m:t>𝐱</m:t>
                      </m:r>
                      <m:r>
                        <a:rPr lang="x-none" i="1">
                          <a:solidFill>
                            <a:srgbClr val="13294B"/>
                          </a:solidFill>
                          <a:latin typeface="Cambria Math" panose="02040503050406030204" pitchFamily="18" charset="0"/>
                        </a:rPr>
                        <m:t>+</m:t>
                      </m:r>
                      <m:r>
                        <a:rPr lang="x-none" i="1">
                          <a:solidFill>
                            <a:srgbClr val="13294B"/>
                          </a:solidFill>
                          <a:latin typeface="Cambria Math" panose="02040503050406030204" pitchFamily="18" charset="0"/>
                        </a:rPr>
                        <m:t>𝐷</m:t>
                      </m:r>
                      <m:r>
                        <a:rPr lang="x-none" b="1" i="1">
                          <a:solidFill>
                            <a:srgbClr val="13294B"/>
                          </a:solidFill>
                          <a:latin typeface="Cambria Math" panose="02040503050406030204" pitchFamily="18" charset="0"/>
                        </a:rPr>
                        <m:t>𝐮</m:t>
                      </m:r>
                    </m:oMath>
                  </m:oMathPara>
                </a14:m>
                <a:endParaRPr lang="en-US" dirty="0">
                  <a:solidFill>
                    <a:srgbClr val="13294B"/>
                  </a:solidFill>
                </a:endParaRPr>
              </a:p>
              <a:p>
                <a:pPr/>
                <a14:m>
                  <m:oMathPara xmlns:m="http://schemas.openxmlformats.org/officeDocument/2006/math">
                    <m:oMathParaPr>
                      <m:jc m:val="centerGroup"/>
                    </m:oMathParaPr>
                    <m:oMath xmlns:m="http://schemas.openxmlformats.org/officeDocument/2006/math">
                      <m:r>
                        <a:rPr lang="en-US" b="1" i="1">
                          <a:solidFill>
                            <a:srgbClr val="13294B"/>
                          </a:solidFill>
                          <a:latin typeface="Cambria Math" panose="02040503050406030204" pitchFamily="18" charset="0"/>
                        </a:rPr>
                        <m:t>𝐱</m:t>
                      </m:r>
                      <m:r>
                        <a:rPr lang="en-US" b="1">
                          <a:solidFill>
                            <a:srgbClr val="13294B"/>
                          </a:solidFill>
                          <a:latin typeface="Cambria Math" panose="02040503050406030204" pitchFamily="18" charset="0"/>
                        </a:rPr>
                        <m:t>=</m:t>
                      </m:r>
                      <m:sSup>
                        <m:sSupPr>
                          <m:ctrlPr>
                            <a:rPr lang="en-US" i="1">
                              <a:solidFill>
                                <a:srgbClr val="13294B"/>
                              </a:solidFill>
                              <a:latin typeface="Cambria Math" panose="02040503050406030204" pitchFamily="18" charset="0"/>
                            </a:rPr>
                          </m:ctrlPr>
                        </m:sSupPr>
                        <m:e>
                          <m:d>
                            <m:dPr>
                              <m:begChr m:val="["/>
                              <m:endChr m:val="]"/>
                              <m:ctrlPr>
                                <a:rPr lang="en-US" i="1">
                                  <a:solidFill>
                                    <a:srgbClr val="13294B"/>
                                  </a:solidFill>
                                  <a:latin typeface="Cambria Math" panose="02040503050406030204" pitchFamily="18" charset="0"/>
                                </a:rPr>
                              </m:ctrlPr>
                            </m:dPr>
                            <m:e>
                              <m:r>
                                <a:rPr lang="en-US" i="1">
                                  <a:solidFill>
                                    <a:srgbClr val="13294B"/>
                                  </a:solidFill>
                                  <a:latin typeface="Cambria Math" panose="02040503050406030204" pitchFamily="18" charset="0"/>
                                </a:rPr>
                                <m:t>𝑥</m:t>
                              </m:r>
                              <m:r>
                                <a:rPr lang="en-US" i="1">
                                  <a:solidFill>
                                    <a:srgbClr val="13294B"/>
                                  </a:solidFill>
                                  <a:latin typeface="Cambria Math" panose="02040503050406030204" pitchFamily="18" charset="0"/>
                                </a:rPr>
                                <m:t> </m:t>
                              </m:r>
                              <m:r>
                                <a:rPr lang="en-US" i="1">
                                  <a:solidFill>
                                    <a:srgbClr val="13294B"/>
                                  </a:solidFill>
                                  <a:latin typeface="Cambria Math" panose="02040503050406030204" pitchFamily="18" charset="0"/>
                                </a:rPr>
                                <m:t>𝜃</m:t>
                              </m:r>
                              <m:r>
                                <a:rPr lang="en-US" i="1">
                                  <a:solidFill>
                                    <a:srgbClr val="13294B"/>
                                  </a:solidFill>
                                  <a:latin typeface="Cambria Math" panose="02040503050406030204" pitchFamily="18" charset="0"/>
                                </a:rPr>
                                <m:t> </m:t>
                              </m:r>
                              <m:acc>
                                <m:accPr>
                                  <m:chr m:val="̇"/>
                                  <m:ctrlPr>
                                    <a:rPr lang="en-US" i="1">
                                      <a:solidFill>
                                        <a:srgbClr val="13294B"/>
                                      </a:solidFill>
                                      <a:latin typeface="Cambria Math" panose="02040503050406030204" pitchFamily="18" charset="0"/>
                                    </a:rPr>
                                  </m:ctrlPr>
                                </m:accPr>
                                <m:e>
                                  <m:r>
                                    <a:rPr lang="en-US" i="1">
                                      <a:solidFill>
                                        <a:srgbClr val="13294B"/>
                                      </a:solidFill>
                                      <a:latin typeface="Cambria Math" panose="02040503050406030204" pitchFamily="18" charset="0"/>
                                    </a:rPr>
                                    <m:t>𝑥</m:t>
                                  </m:r>
                                </m:e>
                              </m:acc>
                              <m:r>
                                <a:rPr lang="en-US" i="1">
                                  <a:solidFill>
                                    <a:srgbClr val="13294B"/>
                                  </a:solidFill>
                                  <a:latin typeface="Cambria Math" panose="02040503050406030204" pitchFamily="18" charset="0"/>
                                </a:rPr>
                                <m:t> </m:t>
                              </m:r>
                              <m:acc>
                                <m:accPr>
                                  <m:chr m:val="̇"/>
                                  <m:ctrlPr>
                                    <a:rPr lang="en-US" i="1">
                                      <a:solidFill>
                                        <a:srgbClr val="13294B"/>
                                      </a:solidFill>
                                      <a:latin typeface="Cambria Math" panose="02040503050406030204" pitchFamily="18" charset="0"/>
                                    </a:rPr>
                                  </m:ctrlPr>
                                </m:accPr>
                                <m:e>
                                  <m:r>
                                    <a:rPr lang="en-US" i="1">
                                      <a:solidFill>
                                        <a:srgbClr val="13294B"/>
                                      </a:solidFill>
                                      <a:latin typeface="Cambria Math" panose="02040503050406030204" pitchFamily="18" charset="0"/>
                                    </a:rPr>
                                    <m:t>𝜃</m:t>
                                  </m:r>
                                </m:e>
                              </m:acc>
                            </m:e>
                          </m:d>
                        </m:e>
                        <m:sup>
                          <m:r>
                            <a:rPr lang="en-US" i="1">
                              <a:solidFill>
                                <a:srgbClr val="13294B"/>
                              </a:solidFill>
                              <a:latin typeface="Cambria Math" panose="02040503050406030204" pitchFamily="18" charset="0"/>
                            </a:rPr>
                            <m:t>𝑇</m:t>
                          </m:r>
                        </m:sup>
                      </m:sSup>
                      <m:r>
                        <a:rPr lang="en-US" i="1">
                          <a:solidFill>
                            <a:srgbClr val="13294B"/>
                          </a:solidFill>
                          <a:latin typeface="Cambria Math" panose="02040503050406030204" pitchFamily="18" charset="0"/>
                        </a:rPr>
                        <m:t> </m:t>
                      </m:r>
                      <m:r>
                        <a:rPr lang="en-US" b="1" i="1" smtClean="0">
                          <a:solidFill>
                            <a:srgbClr val="13294B"/>
                          </a:solidFill>
                          <a:latin typeface="Cambria Math" panose="02040503050406030204" pitchFamily="18" charset="0"/>
                        </a:rPr>
                        <m:t>        </m:t>
                      </m:r>
                      <m:sSup>
                        <m:sSupPr>
                          <m:ctrlPr>
                            <a:rPr lang="en-US" b="1" i="1">
                              <a:solidFill>
                                <a:srgbClr val="13294B"/>
                              </a:solidFill>
                              <a:latin typeface="Cambria Math" panose="02040503050406030204" pitchFamily="18" charset="0"/>
                            </a:rPr>
                          </m:ctrlPr>
                        </m:sSupPr>
                        <m:e>
                          <m:r>
                            <a:rPr lang="en-US" b="1" i="1">
                              <a:solidFill>
                                <a:srgbClr val="13294B"/>
                              </a:solidFill>
                              <a:latin typeface="Cambria Math" panose="02040503050406030204" pitchFamily="18" charset="0"/>
                            </a:rPr>
                            <m:t>𝐱</m:t>
                          </m:r>
                        </m:e>
                        <m:sup>
                          <m:r>
                            <a:rPr lang="en-US" b="1" i="1">
                              <a:solidFill>
                                <a:srgbClr val="13294B"/>
                              </a:solidFill>
                              <a:latin typeface="Cambria Math" panose="02040503050406030204" pitchFamily="18" charset="0"/>
                            </a:rPr>
                            <m:t>∗</m:t>
                          </m:r>
                        </m:sup>
                      </m:sSup>
                      <m:r>
                        <a:rPr lang="en-US" i="1">
                          <a:solidFill>
                            <a:srgbClr val="13294B"/>
                          </a:solidFill>
                          <a:latin typeface="Cambria Math" panose="02040503050406030204" pitchFamily="18" charset="0"/>
                        </a:rPr>
                        <m:t>=</m:t>
                      </m:r>
                      <m:sSup>
                        <m:sSupPr>
                          <m:ctrlPr>
                            <a:rPr lang="en-US" i="1">
                              <a:solidFill>
                                <a:srgbClr val="13294B"/>
                              </a:solidFill>
                              <a:latin typeface="Cambria Math" panose="02040503050406030204" pitchFamily="18" charset="0"/>
                            </a:rPr>
                          </m:ctrlPr>
                        </m:sSupPr>
                        <m:e>
                          <m:d>
                            <m:dPr>
                              <m:begChr m:val="["/>
                              <m:endChr m:val="]"/>
                              <m:ctrlPr>
                                <a:rPr lang="en-US" i="1">
                                  <a:solidFill>
                                    <a:srgbClr val="13294B"/>
                                  </a:solidFill>
                                  <a:latin typeface="Cambria Math" panose="02040503050406030204" pitchFamily="18" charset="0"/>
                                </a:rPr>
                              </m:ctrlPr>
                            </m:dPr>
                            <m:e>
                              <m:r>
                                <a:rPr lang="en-US" i="1">
                                  <a:solidFill>
                                    <a:srgbClr val="13294B"/>
                                  </a:solidFill>
                                  <a:latin typeface="Cambria Math" panose="02040503050406030204" pitchFamily="18" charset="0"/>
                                </a:rPr>
                                <m:t>0 0 0 0</m:t>
                              </m:r>
                            </m:e>
                          </m:d>
                        </m:e>
                        <m:sup>
                          <m:r>
                            <a:rPr lang="en-US" i="1">
                              <a:solidFill>
                                <a:srgbClr val="13294B"/>
                              </a:solidFill>
                              <a:latin typeface="Cambria Math" panose="02040503050406030204" pitchFamily="18" charset="0"/>
                            </a:rPr>
                            <m:t>𝑇</m:t>
                          </m:r>
                        </m:sup>
                      </m:sSup>
                      <m:r>
                        <a:rPr lang="en-US" i="1">
                          <a:solidFill>
                            <a:srgbClr val="13294B"/>
                          </a:solidFill>
                          <a:latin typeface="Cambria Math" panose="02040503050406030204" pitchFamily="18" charset="0"/>
                        </a:rPr>
                        <m:t>    </m:t>
                      </m:r>
                      <m:sSup>
                        <m:sSupPr>
                          <m:ctrlPr>
                            <a:rPr lang="en-US" b="1" i="1">
                              <a:solidFill>
                                <a:srgbClr val="13294B"/>
                              </a:solidFill>
                              <a:latin typeface="Cambria Math" panose="02040503050406030204" pitchFamily="18" charset="0"/>
                            </a:rPr>
                          </m:ctrlPr>
                        </m:sSupPr>
                        <m:e>
                          <m:r>
                            <a:rPr lang="en-US" b="1" i="1" smtClean="0">
                              <a:solidFill>
                                <a:srgbClr val="13294B"/>
                              </a:solidFill>
                              <a:latin typeface="Cambria Math" panose="02040503050406030204" pitchFamily="18" charset="0"/>
                            </a:rPr>
                            <m:t>    </m:t>
                          </m:r>
                          <m:r>
                            <a:rPr lang="en-US" b="1" i="1">
                              <a:solidFill>
                                <a:srgbClr val="13294B"/>
                              </a:solidFill>
                              <a:latin typeface="Cambria Math" panose="02040503050406030204" pitchFamily="18" charset="0"/>
                            </a:rPr>
                            <m:t>𝐮</m:t>
                          </m:r>
                        </m:e>
                        <m:sup>
                          <m:r>
                            <a:rPr lang="en-US" b="1" i="1">
                              <a:solidFill>
                                <a:srgbClr val="13294B"/>
                              </a:solidFill>
                              <a:latin typeface="Cambria Math" panose="02040503050406030204" pitchFamily="18" charset="0"/>
                            </a:rPr>
                            <m:t>∗</m:t>
                          </m:r>
                        </m:sup>
                      </m:sSup>
                      <m:r>
                        <a:rPr lang="en-US" b="1" i="1">
                          <a:solidFill>
                            <a:srgbClr val="13294B"/>
                          </a:solidFill>
                          <a:latin typeface="Cambria Math" panose="02040503050406030204" pitchFamily="18" charset="0"/>
                        </a:rPr>
                        <m:t>=</m:t>
                      </m:r>
                      <m:r>
                        <a:rPr lang="en-US" i="1">
                          <a:solidFill>
                            <a:srgbClr val="13294B"/>
                          </a:solidFill>
                          <a:latin typeface="Cambria Math" panose="02040503050406030204" pitchFamily="18" charset="0"/>
                        </a:rPr>
                        <m:t>0</m:t>
                      </m:r>
                    </m:oMath>
                  </m:oMathPara>
                </a14:m>
                <a:endParaRPr lang="en-US" dirty="0">
                  <a:solidFill>
                    <a:srgbClr val="13294B"/>
                  </a:solidFill>
                </a:endParaRPr>
              </a:p>
            </p:txBody>
          </p:sp>
        </mc:Choice>
        <mc:Fallback xmlns="">
          <p:sp>
            <p:nvSpPr>
              <p:cNvPr id="13" name="Rectangle 12">
                <a:extLst>
                  <a:ext uri="{FF2B5EF4-FFF2-40B4-BE49-F238E27FC236}">
                    <a16:creationId xmlns:a16="http://schemas.microsoft.com/office/drawing/2014/main" id="{437C8DAA-1C39-4D30-966C-6861C5127FCB}"/>
                  </a:ext>
                </a:extLst>
              </p:cNvPr>
              <p:cNvSpPr>
                <a:spLocks noRot="1" noChangeAspect="1" noMove="1" noResize="1" noEditPoints="1" noAdjustHandles="1" noChangeArrowheads="1" noChangeShapeType="1" noTextEdit="1"/>
              </p:cNvSpPr>
              <p:nvPr/>
            </p:nvSpPr>
            <p:spPr>
              <a:xfrm>
                <a:off x="686111" y="3450997"/>
                <a:ext cx="4643194" cy="1013804"/>
              </a:xfrm>
              <a:prstGeom prst="rect">
                <a:avLst/>
              </a:prstGeom>
              <a:blipFill>
                <a:blip r:embed="rId8"/>
                <a:stretch>
                  <a:fillRect/>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C3D43FE6-CE3B-4C4E-B08B-350F86D9C0C5}"/>
              </a:ext>
            </a:extLst>
          </p:cNvPr>
          <p:cNvSpPr/>
          <p:nvPr/>
        </p:nvSpPr>
        <p:spPr>
          <a:xfrm>
            <a:off x="117917" y="4713144"/>
            <a:ext cx="3839513" cy="369332"/>
          </a:xfrm>
          <a:prstGeom prst="rect">
            <a:avLst/>
          </a:prstGeom>
        </p:spPr>
        <p:txBody>
          <a:bodyPr wrap="none">
            <a:spAutoFit/>
          </a:bodyPr>
          <a:lstStyle/>
          <a:p>
            <a:r>
              <a:rPr lang="en-US" b="1" dirty="0">
                <a:solidFill>
                  <a:srgbClr val="13294B"/>
                </a:solidFill>
              </a:rPr>
              <a:t>Actuator Dynamics &amp; Constraints</a:t>
            </a:r>
          </a:p>
        </p:txBody>
      </p:sp>
      <p:sp>
        <p:nvSpPr>
          <p:cNvPr id="18" name="Rectangle 17">
            <a:extLst>
              <a:ext uri="{FF2B5EF4-FFF2-40B4-BE49-F238E27FC236}">
                <a16:creationId xmlns:a16="http://schemas.microsoft.com/office/drawing/2014/main" id="{F7549D6F-C3EF-4228-8BBF-A804FBED2494}"/>
              </a:ext>
            </a:extLst>
          </p:cNvPr>
          <p:cNvSpPr/>
          <p:nvPr/>
        </p:nvSpPr>
        <p:spPr>
          <a:xfrm>
            <a:off x="686111" y="5051599"/>
            <a:ext cx="5147761" cy="584775"/>
          </a:xfrm>
          <a:prstGeom prst="rect">
            <a:avLst/>
          </a:prstGeom>
        </p:spPr>
        <p:txBody>
          <a:bodyPr wrap="square">
            <a:spAutoFit/>
          </a:bodyPr>
          <a:lstStyle/>
          <a:p>
            <a:r>
              <a:rPr lang="en-US" sz="1600" dirty="0">
                <a:solidFill>
                  <a:srgbClr val="13294B"/>
                </a:solidFill>
                <a:latin typeface="+mj-lt"/>
                <a:ea typeface="SimSun" panose="02010600030101010101" pitchFamily="2" charset="-122"/>
              </a:rPr>
              <a:t>Commercial brushed DC motor with planetary gearbox (5202-0002-0027, </a:t>
            </a:r>
            <a:r>
              <a:rPr lang="en-US" sz="1600" dirty="0" err="1">
                <a:solidFill>
                  <a:srgbClr val="13294B"/>
                </a:solidFill>
                <a:latin typeface="+mj-lt"/>
                <a:ea typeface="SimSun" panose="02010600030101010101" pitchFamily="2" charset="-122"/>
              </a:rPr>
              <a:t>goBilda</a:t>
            </a:r>
            <a:r>
              <a:rPr lang="en-US" sz="1600" dirty="0">
                <a:solidFill>
                  <a:srgbClr val="13294B"/>
                </a:solidFill>
                <a:latin typeface="+mj-lt"/>
                <a:ea typeface="SimSun" panose="02010600030101010101" pitchFamily="2" charset="-122"/>
              </a:rPr>
              <a:t> Winfield, KS USA)</a:t>
            </a:r>
            <a:endParaRPr lang="en-US" sz="1600" dirty="0">
              <a:solidFill>
                <a:srgbClr val="13294B"/>
              </a:solidFill>
              <a:latin typeface="+mj-lt"/>
            </a:endParaRPr>
          </a:p>
        </p:txBody>
      </p:sp>
      <p:cxnSp>
        <p:nvCxnSpPr>
          <p:cNvPr id="20" name="Straight Arrow Connector 19">
            <a:extLst>
              <a:ext uri="{FF2B5EF4-FFF2-40B4-BE49-F238E27FC236}">
                <a16:creationId xmlns:a16="http://schemas.microsoft.com/office/drawing/2014/main" id="{ADB37217-75F2-48F6-AD57-A44A27FAC0D2}"/>
              </a:ext>
            </a:extLst>
          </p:cNvPr>
          <p:cNvCxnSpPr>
            <a:cxnSpLocks/>
          </p:cNvCxnSpPr>
          <p:nvPr/>
        </p:nvCxnSpPr>
        <p:spPr>
          <a:xfrm flipV="1">
            <a:off x="6762173" y="3801750"/>
            <a:ext cx="0" cy="1965843"/>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7364340-591C-4965-9F97-20F3AF2A0216}"/>
              </a:ext>
            </a:extLst>
          </p:cNvPr>
          <p:cNvCxnSpPr>
            <a:cxnSpLocks/>
          </p:cNvCxnSpPr>
          <p:nvPr/>
        </p:nvCxnSpPr>
        <p:spPr>
          <a:xfrm>
            <a:off x="6762173" y="4758864"/>
            <a:ext cx="437997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260D70D-AA2E-463E-8CA7-874D30A15334}"/>
              </a:ext>
            </a:extLst>
          </p:cNvPr>
          <p:cNvSpPr txBox="1"/>
          <p:nvPr/>
        </p:nvSpPr>
        <p:spPr>
          <a:xfrm>
            <a:off x="6449266" y="4574198"/>
            <a:ext cx="312906" cy="369332"/>
          </a:xfrm>
          <a:prstGeom prst="rect">
            <a:avLst/>
          </a:prstGeom>
          <a:noFill/>
        </p:spPr>
        <p:txBody>
          <a:bodyPr wrap="none" rtlCol="0">
            <a:spAutoFit/>
          </a:bodyPr>
          <a:lstStyle/>
          <a:p>
            <a:r>
              <a:rPr lang="en-US" dirty="0"/>
              <a:t>0</a:t>
            </a:r>
          </a:p>
        </p:txBody>
      </p:sp>
      <p:sp>
        <p:nvSpPr>
          <p:cNvPr id="25" name="TextBox 24">
            <a:extLst>
              <a:ext uri="{FF2B5EF4-FFF2-40B4-BE49-F238E27FC236}">
                <a16:creationId xmlns:a16="http://schemas.microsoft.com/office/drawing/2014/main" id="{67F72CFB-7D01-4DC3-9DFA-E4634E8BB2A8}"/>
              </a:ext>
            </a:extLst>
          </p:cNvPr>
          <p:cNvSpPr txBox="1"/>
          <p:nvPr/>
        </p:nvSpPr>
        <p:spPr>
          <a:xfrm>
            <a:off x="6321027" y="4296657"/>
            <a:ext cx="441146" cy="369332"/>
          </a:xfrm>
          <a:prstGeom prst="rect">
            <a:avLst/>
          </a:prstGeom>
          <a:noFill/>
        </p:spPr>
        <p:txBody>
          <a:bodyPr wrap="none" rtlCol="0">
            <a:spAutoFit/>
          </a:bodyPr>
          <a:lstStyle/>
          <a:p>
            <a:r>
              <a:rPr lang="en-US" dirty="0"/>
              <a:t>12</a:t>
            </a:r>
          </a:p>
        </p:txBody>
      </p:sp>
      <p:sp>
        <p:nvSpPr>
          <p:cNvPr id="26" name="TextBox 25">
            <a:extLst>
              <a:ext uri="{FF2B5EF4-FFF2-40B4-BE49-F238E27FC236}">
                <a16:creationId xmlns:a16="http://schemas.microsoft.com/office/drawing/2014/main" id="{E365BC41-F432-44B0-A759-F28F78209C4B}"/>
              </a:ext>
            </a:extLst>
          </p:cNvPr>
          <p:cNvSpPr txBox="1"/>
          <p:nvPr/>
        </p:nvSpPr>
        <p:spPr>
          <a:xfrm>
            <a:off x="6247875" y="4871415"/>
            <a:ext cx="518091" cy="369332"/>
          </a:xfrm>
          <a:prstGeom prst="rect">
            <a:avLst/>
          </a:prstGeom>
          <a:noFill/>
        </p:spPr>
        <p:txBody>
          <a:bodyPr wrap="none" rtlCol="0">
            <a:spAutoFit/>
          </a:bodyPr>
          <a:lstStyle/>
          <a:p>
            <a:r>
              <a:rPr lang="en-US" dirty="0"/>
              <a:t>-12</a:t>
            </a:r>
          </a:p>
        </p:txBody>
      </p:sp>
      <p:sp>
        <p:nvSpPr>
          <p:cNvPr id="27" name="TextBox 26">
            <a:extLst>
              <a:ext uri="{FF2B5EF4-FFF2-40B4-BE49-F238E27FC236}">
                <a16:creationId xmlns:a16="http://schemas.microsoft.com/office/drawing/2014/main" id="{02521F46-6C5A-4EAD-9DFB-B101C34C5C3C}"/>
              </a:ext>
            </a:extLst>
          </p:cNvPr>
          <p:cNvSpPr txBox="1"/>
          <p:nvPr/>
        </p:nvSpPr>
        <p:spPr>
          <a:xfrm>
            <a:off x="6321026" y="3801749"/>
            <a:ext cx="441146" cy="369332"/>
          </a:xfrm>
          <a:prstGeom prst="rect">
            <a:avLst/>
          </a:prstGeom>
          <a:noFill/>
        </p:spPr>
        <p:txBody>
          <a:bodyPr wrap="none" rtlCol="0">
            <a:spAutoFit/>
          </a:bodyPr>
          <a:lstStyle/>
          <a:p>
            <a:r>
              <a:rPr lang="en-US" dirty="0"/>
              <a:t>36</a:t>
            </a:r>
          </a:p>
        </p:txBody>
      </p:sp>
      <p:sp>
        <p:nvSpPr>
          <p:cNvPr id="28" name="TextBox 27">
            <a:extLst>
              <a:ext uri="{FF2B5EF4-FFF2-40B4-BE49-F238E27FC236}">
                <a16:creationId xmlns:a16="http://schemas.microsoft.com/office/drawing/2014/main" id="{7FECF08C-28D6-49BF-80A9-8A29BE88EB2A}"/>
              </a:ext>
            </a:extLst>
          </p:cNvPr>
          <p:cNvSpPr txBox="1"/>
          <p:nvPr/>
        </p:nvSpPr>
        <p:spPr>
          <a:xfrm>
            <a:off x="6247874" y="5398261"/>
            <a:ext cx="518091" cy="369332"/>
          </a:xfrm>
          <a:prstGeom prst="rect">
            <a:avLst/>
          </a:prstGeom>
          <a:noFill/>
        </p:spPr>
        <p:txBody>
          <a:bodyPr wrap="none" rtlCol="0">
            <a:spAutoFit/>
          </a:bodyPr>
          <a:lstStyle/>
          <a:p>
            <a:r>
              <a:rPr lang="en-US" dirty="0"/>
              <a:t>-36</a:t>
            </a:r>
          </a:p>
        </p:txBody>
      </p:sp>
      <p:cxnSp>
        <p:nvCxnSpPr>
          <p:cNvPr id="31" name="Straight Arrow Connector 30">
            <a:extLst>
              <a:ext uri="{FF2B5EF4-FFF2-40B4-BE49-F238E27FC236}">
                <a16:creationId xmlns:a16="http://schemas.microsoft.com/office/drawing/2014/main" id="{1D09A539-A991-4DF6-BBA0-A8296E77D507}"/>
              </a:ext>
            </a:extLst>
          </p:cNvPr>
          <p:cNvCxnSpPr>
            <a:cxnSpLocks/>
          </p:cNvCxnSpPr>
          <p:nvPr/>
        </p:nvCxnSpPr>
        <p:spPr>
          <a:xfrm>
            <a:off x="6756821" y="5078480"/>
            <a:ext cx="4379976" cy="0"/>
          </a:xfrm>
          <a:prstGeom prst="straightConnector1">
            <a:avLst/>
          </a:prstGeom>
          <a:ln w="28575">
            <a:solidFill>
              <a:schemeClr val="accent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85D8EE1-FF3C-4A37-B955-BD89C789B61C}"/>
              </a:ext>
            </a:extLst>
          </p:cNvPr>
          <p:cNvCxnSpPr>
            <a:cxnSpLocks/>
          </p:cNvCxnSpPr>
          <p:nvPr/>
        </p:nvCxnSpPr>
        <p:spPr>
          <a:xfrm>
            <a:off x="6762173" y="5582927"/>
            <a:ext cx="4379976" cy="0"/>
          </a:xfrm>
          <a:prstGeom prst="straightConnector1">
            <a:avLst/>
          </a:prstGeom>
          <a:ln w="28575">
            <a:solidFill>
              <a:schemeClr val="accent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F263948-CB36-4B7F-8DD9-BBF249ABFC72}"/>
              </a:ext>
            </a:extLst>
          </p:cNvPr>
          <p:cNvCxnSpPr>
            <a:cxnSpLocks/>
          </p:cNvCxnSpPr>
          <p:nvPr/>
        </p:nvCxnSpPr>
        <p:spPr>
          <a:xfrm>
            <a:off x="6762173" y="4501397"/>
            <a:ext cx="4379976" cy="0"/>
          </a:xfrm>
          <a:prstGeom prst="straightConnector1">
            <a:avLst/>
          </a:prstGeom>
          <a:ln w="28575">
            <a:solidFill>
              <a:schemeClr val="accent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1EE5C6F-9AE4-4731-BD96-EEAD39FCE26E}"/>
              </a:ext>
            </a:extLst>
          </p:cNvPr>
          <p:cNvCxnSpPr>
            <a:cxnSpLocks/>
          </p:cNvCxnSpPr>
          <p:nvPr/>
        </p:nvCxnSpPr>
        <p:spPr>
          <a:xfrm>
            <a:off x="6756821" y="3994495"/>
            <a:ext cx="4379976" cy="0"/>
          </a:xfrm>
          <a:prstGeom prst="straightConnector1">
            <a:avLst/>
          </a:prstGeom>
          <a:ln w="28575">
            <a:solidFill>
              <a:schemeClr val="accent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6BEFF59-4642-4330-9041-FAB2A64AC653}"/>
              </a:ext>
            </a:extLst>
          </p:cNvPr>
          <p:cNvSpPr/>
          <p:nvPr/>
        </p:nvSpPr>
        <p:spPr>
          <a:xfrm rot="16200000">
            <a:off x="5128781" y="4616841"/>
            <a:ext cx="1870192" cy="338554"/>
          </a:xfrm>
          <a:prstGeom prst="rect">
            <a:avLst/>
          </a:prstGeom>
        </p:spPr>
        <p:txBody>
          <a:bodyPr wrap="none">
            <a:spAutoFit/>
          </a:bodyPr>
          <a:lstStyle/>
          <a:p>
            <a:r>
              <a:rPr lang="en-US" sz="1600" b="1" dirty="0"/>
              <a:t>Motor Voltage (V)</a:t>
            </a:r>
          </a:p>
        </p:txBody>
      </p:sp>
      <p:sp>
        <p:nvSpPr>
          <p:cNvPr id="38" name="Rectangle 37">
            <a:extLst>
              <a:ext uri="{FF2B5EF4-FFF2-40B4-BE49-F238E27FC236}">
                <a16:creationId xmlns:a16="http://schemas.microsoft.com/office/drawing/2014/main" id="{504349CC-FC37-43A1-B7D6-B006A7FDA906}"/>
              </a:ext>
            </a:extLst>
          </p:cNvPr>
          <p:cNvSpPr/>
          <p:nvPr/>
        </p:nvSpPr>
        <p:spPr>
          <a:xfrm>
            <a:off x="11136797" y="4574198"/>
            <a:ext cx="660245" cy="338554"/>
          </a:xfrm>
          <a:prstGeom prst="rect">
            <a:avLst/>
          </a:prstGeom>
        </p:spPr>
        <p:txBody>
          <a:bodyPr wrap="none">
            <a:spAutoFit/>
          </a:bodyPr>
          <a:lstStyle/>
          <a:p>
            <a:r>
              <a:rPr lang="en-US" sz="1600" b="1" dirty="0"/>
              <a:t>Time</a:t>
            </a:r>
          </a:p>
        </p:txBody>
      </p:sp>
      <p:sp>
        <p:nvSpPr>
          <p:cNvPr id="39" name="Freeform: Shape 38">
            <a:extLst>
              <a:ext uri="{FF2B5EF4-FFF2-40B4-BE49-F238E27FC236}">
                <a16:creationId xmlns:a16="http://schemas.microsoft.com/office/drawing/2014/main" id="{0FB36D3F-85C0-4E17-B926-181BE351EBF3}"/>
              </a:ext>
            </a:extLst>
          </p:cNvPr>
          <p:cNvSpPr/>
          <p:nvPr/>
        </p:nvSpPr>
        <p:spPr>
          <a:xfrm>
            <a:off x="6762173" y="3995928"/>
            <a:ext cx="3977640" cy="1344168"/>
          </a:xfrm>
          <a:custGeom>
            <a:avLst/>
            <a:gdLst>
              <a:gd name="connsiteX0" fmla="*/ 0 w 3977640"/>
              <a:gd name="connsiteY0" fmla="*/ 740664 h 1609344"/>
              <a:gd name="connsiteX1" fmla="*/ 246888 w 3977640"/>
              <a:gd name="connsiteY1" fmla="*/ 630936 h 1609344"/>
              <a:gd name="connsiteX2" fmla="*/ 502920 w 3977640"/>
              <a:gd name="connsiteY2" fmla="*/ 301752 h 1609344"/>
              <a:gd name="connsiteX3" fmla="*/ 585216 w 3977640"/>
              <a:gd name="connsiteY3" fmla="*/ 0 h 1609344"/>
              <a:gd name="connsiteX4" fmla="*/ 1216152 w 3977640"/>
              <a:gd name="connsiteY4" fmla="*/ 0 h 1609344"/>
              <a:gd name="connsiteX5" fmla="*/ 1463040 w 3977640"/>
              <a:gd name="connsiteY5" fmla="*/ 502920 h 1609344"/>
              <a:gd name="connsiteX6" fmla="*/ 1773936 w 3977640"/>
              <a:gd name="connsiteY6" fmla="*/ 713232 h 1609344"/>
              <a:gd name="connsiteX7" fmla="*/ 1965960 w 3977640"/>
              <a:gd name="connsiteY7" fmla="*/ 905256 h 1609344"/>
              <a:gd name="connsiteX8" fmla="*/ 2039112 w 3977640"/>
              <a:gd name="connsiteY8" fmla="*/ 1069848 h 1609344"/>
              <a:gd name="connsiteX9" fmla="*/ 2130552 w 3977640"/>
              <a:gd name="connsiteY9" fmla="*/ 1609344 h 1609344"/>
              <a:gd name="connsiteX10" fmla="*/ 2359152 w 3977640"/>
              <a:gd name="connsiteY10" fmla="*/ 1591056 h 1609344"/>
              <a:gd name="connsiteX11" fmla="*/ 2459736 w 3977640"/>
              <a:gd name="connsiteY11" fmla="*/ 1051560 h 1609344"/>
              <a:gd name="connsiteX12" fmla="*/ 2642616 w 3977640"/>
              <a:gd name="connsiteY12" fmla="*/ 868680 h 1609344"/>
              <a:gd name="connsiteX13" fmla="*/ 2935224 w 3977640"/>
              <a:gd name="connsiteY13" fmla="*/ 630936 h 1609344"/>
              <a:gd name="connsiteX14" fmla="*/ 3300984 w 3977640"/>
              <a:gd name="connsiteY14" fmla="*/ 704088 h 1609344"/>
              <a:gd name="connsiteX15" fmla="*/ 3438144 w 3977640"/>
              <a:gd name="connsiteY15" fmla="*/ 841248 h 1609344"/>
              <a:gd name="connsiteX16" fmla="*/ 3566160 w 3977640"/>
              <a:gd name="connsiteY16" fmla="*/ 914400 h 1609344"/>
              <a:gd name="connsiteX17" fmla="*/ 3831336 w 3977640"/>
              <a:gd name="connsiteY17" fmla="*/ 667512 h 1609344"/>
              <a:gd name="connsiteX18" fmla="*/ 3895344 w 3977640"/>
              <a:gd name="connsiteY18" fmla="*/ 676656 h 1609344"/>
              <a:gd name="connsiteX19" fmla="*/ 3977640 w 3977640"/>
              <a:gd name="connsiteY19" fmla="*/ 722376 h 1609344"/>
              <a:gd name="connsiteX0" fmla="*/ 0 w 3977640"/>
              <a:gd name="connsiteY0" fmla="*/ 740664 h 1609344"/>
              <a:gd name="connsiteX1" fmla="*/ 246888 w 3977640"/>
              <a:gd name="connsiteY1" fmla="*/ 630936 h 1609344"/>
              <a:gd name="connsiteX2" fmla="*/ 502920 w 3977640"/>
              <a:gd name="connsiteY2" fmla="*/ 301752 h 1609344"/>
              <a:gd name="connsiteX3" fmla="*/ 585216 w 3977640"/>
              <a:gd name="connsiteY3" fmla="*/ 0 h 1609344"/>
              <a:gd name="connsiteX4" fmla="*/ 612648 w 3977640"/>
              <a:gd name="connsiteY4" fmla="*/ 530352 h 1609344"/>
              <a:gd name="connsiteX5" fmla="*/ 1463040 w 3977640"/>
              <a:gd name="connsiteY5" fmla="*/ 502920 h 1609344"/>
              <a:gd name="connsiteX6" fmla="*/ 1773936 w 3977640"/>
              <a:gd name="connsiteY6" fmla="*/ 713232 h 1609344"/>
              <a:gd name="connsiteX7" fmla="*/ 1965960 w 3977640"/>
              <a:gd name="connsiteY7" fmla="*/ 905256 h 1609344"/>
              <a:gd name="connsiteX8" fmla="*/ 2039112 w 3977640"/>
              <a:gd name="connsiteY8" fmla="*/ 1069848 h 1609344"/>
              <a:gd name="connsiteX9" fmla="*/ 2130552 w 3977640"/>
              <a:gd name="connsiteY9" fmla="*/ 1609344 h 1609344"/>
              <a:gd name="connsiteX10" fmla="*/ 2359152 w 3977640"/>
              <a:gd name="connsiteY10" fmla="*/ 1591056 h 1609344"/>
              <a:gd name="connsiteX11" fmla="*/ 2459736 w 3977640"/>
              <a:gd name="connsiteY11" fmla="*/ 1051560 h 1609344"/>
              <a:gd name="connsiteX12" fmla="*/ 2642616 w 3977640"/>
              <a:gd name="connsiteY12" fmla="*/ 868680 h 1609344"/>
              <a:gd name="connsiteX13" fmla="*/ 2935224 w 3977640"/>
              <a:gd name="connsiteY13" fmla="*/ 630936 h 1609344"/>
              <a:gd name="connsiteX14" fmla="*/ 3300984 w 3977640"/>
              <a:gd name="connsiteY14" fmla="*/ 704088 h 1609344"/>
              <a:gd name="connsiteX15" fmla="*/ 3438144 w 3977640"/>
              <a:gd name="connsiteY15" fmla="*/ 841248 h 1609344"/>
              <a:gd name="connsiteX16" fmla="*/ 3566160 w 3977640"/>
              <a:gd name="connsiteY16" fmla="*/ 914400 h 1609344"/>
              <a:gd name="connsiteX17" fmla="*/ 3831336 w 3977640"/>
              <a:gd name="connsiteY17" fmla="*/ 667512 h 1609344"/>
              <a:gd name="connsiteX18" fmla="*/ 3895344 w 3977640"/>
              <a:gd name="connsiteY18" fmla="*/ 676656 h 1609344"/>
              <a:gd name="connsiteX19" fmla="*/ 3977640 w 3977640"/>
              <a:gd name="connsiteY19" fmla="*/ 722376 h 1609344"/>
              <a:gd name="connsiteX0" fmla="*/ 0 w 3977640"/>
              <a:gd name="connsiteY0" fmla="*/ 740664 h 1609344"/>
              <a:gd name="connsiteX1" fmla="*/ 246888 w 3977640"/>
              <a:gd name="connsiteY1" fmla="*/ 630936 h 1609344"/>
              <a:gd name="connsiteX2" fmla="*/ 502920 w 3977640"/>
              <a:gd name="connsiteY2" fmla="*/ 301752 h 1609344"/>
              <a:gd name="connsiteX3" fmla="*/ 585216 w 3977640"/>
              <a:gd name="connsiteY3" fmla="*/ 0 h 1609344"/>
              <a:gd name="connsiteX4" fmla="*/ 621792 w 3977640"/>
              <a:gd name="connsiteY4" fmla="*/ 493776 h 1609344"/>
              <a:gd name="connsiteX5" fmla="*/ 1463040 w 3977640"/>
              <a:gd name="connsiteY5" fmla="*/ 502920 h 1609344"/>
              <a:gd name="connsiteX6" fmla="*/ 1773936 w 3977640"/>
              <a:gd name="connsiteY6" fmla="*/ 713232 h 1609344"/>
              <a:gd name="connsiteX7" fmla="*/ 1965960 w 3977640"/>
              <a:gd name="connsiteY7" fmla="*/ 905256 h 1609344"/>
              <a:gd name="connsiteX8" fmla="*/ 2039112 w 3977640"/>
              <a:gd name="connsiteY8" fmla="*/ 1069848 h 1609344"/>
              <a:gd name="connsiteX9" fmla="*/ 2130552 w 3977640"/>
              <a:gd name="connsiteY9" fmla="*/ 1609344 h 1609344"/>
              <a:gd name="connsiteX10" fmla="*/ 2359152 w 3977640"/>
              <a:gd name="connsiteY10" fmla="*/ 1591056 h 1609344"/>
              <a:gd name="connsiteX11" fmla="*/ 2459736 w 3977640"/>
              <a:gd name="connsiteY11" fmla="*/ 1051560 h 1609344"/>
              <a:gd name="connsiteX12" fmla="*/ 2642616 w 3977640"/>
              <a:gd name="connsiteY12" fmla="*/ 868680 h 1609344"/>
              <a:gd name="connsiteX13" fmla="*/ 2935224 w 3977640"/>
              <a:gd name="connsiteY13" fmla="*/ 630936 h 1609344"/>
              <a:gd name="connsiteX14" fmla="*/ 3300984 w 3977640"/>
              <a:gd name="connsiteY14" fmla="*/ 704088 h 1609344"/>
              <a:gd name="connsiteX15" fmla="*/ 3438144 w 3977640"/>
              <a:gd name="connsiteY15" fmla="*/ 841248 h 1609344"/>
              <a:gd name="connsiteX16" fmla="*/ 3566160 w 3977640"/>
              <a:gd name="connsiteY16" fmla="*/ 914400 h 1609344"/>
              <a:gd name="connsiteX17" fmla="*/ 3831336 w 3977640"/>
              <a:gd name="connsiteY17" fmla="*/ 667512 h 1609344"/>
              <a:gd name="connsiteX18" fmla="*/ 3895344 w 3977640"/>
              <a:gd name="connsiteY18" fmla="*/ 676656 h 1609344"/>
              <a:gd name="connsiteX19" fmla="*/ 3977640 w 3977640"/>
              <a:gd name="connsiteY19" fmla="*/ 722376 h 1609344"/>
              <a:gd name="connsiteX0" fmla="*/ 0 w 3977640"/>
              <a:gd name="connsiteY0" fmla="*/ 740664 h 1609344"/>
              <a:gd name="connsiteX1" fmla="*/ 246888 w 3977640"/>
              <a:gd name="connsiteY1" fmla="*/ 630936 h 1609344"/>
              <a:gd name="connsiteX2" fmla="*/ 502920 w 3977640"/>
              <a:gd name="connsiteY2" fmla="*/ 301752 h 1609344"/>
              <a:gd name="connsiteX3" fmla="*/ 585216 w 3977640"/>
              <a:gd name="connsiteY3" fmla="*/ 0 h 1609344"/>
              <a:gd name="connsiteX4" fmla="*/ 621792 w 3977640"/>
              <a:gd name="connsiteY4" fmla="*/ 493776 h 1609344"/>
              <a:gd name="connsiteX5" fmla="*/ 832104 w 3977640"/>
              <a:gd name="connsiteY5" fmla="*/ 649224 h 1609344"/>
              <a:gd name="connsiteX6" fmla="*/ 1773936 w 3977640"/>
              <a:gd name="connsiteY6" fmla="*/ 713232 h 1609344"/>
              <a:gd name="connsiteX7" fmla="*/ 1965960 w 3977640"/>
              <a:gd name="connsiteY7" fmla="*/ 905256 h 1609344"/>
              <a:gd name="connsiteX8" fmla="*/ 2039112 w 3977640"/>
              <a:gd name="connsiteY8" fmla="*/ 1069848 h 1609344"/>
              <a:gd name="connsiteX9" fmla="*/ 2130552 w 3977640"/>
              <a:gd name="connsiteY9" fmla="*/ 1609344 h 1609344"/>
              <a:gd name="connsiteX10" fmla="*/ 2359152 w 3977640"/>
              <a:gd name="connsiteY10" fmla="*/ 1591056 h 1609344"/>
              <a:gd name="connsiteX11" fmla="*/ 2459736 w 3977640"/>
              <a:gd name="connsiteY11" fmla="*/ 1051560 h 1609344"/>
              <a:gd name="connsiteX12" fmla="*/ 2642616 w 3977640"/>
              <a:gd name="connsiteY12" fmla="*/ 868680 h 1609344"/>
              <a:gd name="connsiteX13" fmla="*/ 2935224 w 3977640"/>
              <a:gd name="connsiteY13" fmla="*/ 630936 h 1609344"/>
              <a:gd name="connsiteX14" fmla="*/ 3300984 w 3977640"/>
              <a:gd name="connsiteY14" fmla="*/ 704088 h 1609344"/>
              <a:gd name="connsiteX15" fmla="*/ 3438144 w 3977640"/>
              <a:gd name="connsiteY15" fmla="*/ 841248 h 1609344"/>
              <a:gd name="connsiteX16" fmla="*/ 3566160 w 3977640"/>
              <a:gd name="connsiteY16" fmla="*/ 914400 h 1609344"/>
              <a:gd name="connsiteX17" fmla="*/ 3831336 w 3977640"/>
              <a:gd name="connsiteY17" fmla="*/ 667512 h 1609344"/>
              <a:gd name="connsiteX18" fmla="*/ 3895344 w 3977640"/>
              <a:gd name="connsiteY18" fmla="*/ 676656 h 1609344"/>
              <a:gd name="connsiteX19" fmla="*/ 3977640 w 3977640"/>
              <a:gd name="connsiteY19" fmla="*/ 722376 h 1609344"/>
              <a:gd name="connsiteX0" fmla="*/ 0 w 3977640"/>
              <a:gd name="connsiteY0" fmla="*/ 740664 h 1609344"/>
              <a:gd name="connsiteX1" fmla="*/ 246888 w 3977640"/>
              <a:gd name="connsiteY1" fmla="*/ 630936 h 1609344"/>
              <a:gd name="connsiteX2" fmla="*/ 502920 w 3977640"/>
              <a:gd name="connsiteY2" fmla="*/ 301752 h 1609344"/>
              <a:gd name="connsiteX3" fmla="*/ 585216 w 3977640"/>
              <a:gd name="connsiteY3" fmla="*/ 0 h 1609344"/>
              <a:gd name="connsiteX4" fmla="*/ 621792 w 3977640"/>
              <a:gd name="connsiteY4" fmla="*/ 493776 h 1609344"/>
              <a:gd name="connsiteX5" fmla="*/ 832104 w 3977640"/>
              <a:gd name="connsiteY5" fmla="*/ 649224 h 1609344"/>
              <a:gd name="connsiteX6" fmla="*/ 1536192 w 3977640"/>
              <a:gd name="connsiteY6" fmla="*/ 713232 h 1609344"/>
              <a:gd name="connsiteX7" fmla="*/ 1965960 w 3977640"/>
              <a:gd name="connsiteY7" fmla="*/ 905256 h 1609344"/>
              <a:gd name="connsiteX8" fmla="*/ 2039112 w 3977640"/>
              <a:gd name="connsiteY8" fmla="*/ 1069848 h 1609344"/>
              <a:gd name="connsiteX9" fmla="*/ 2130552 w 3977640"/>
              <a:gd name="connsiteY9" fmla="*/ 1609344 h 1609344"/>
              <a:gd name="connsiteX10" fmla="*/ 2359152 w 3977640"/>
              <a:gd name="connsiteY10" fmla="*/ 1591056 h 1609344"/>
              <a:gd name="connsiteX11" fmla="*/ 2459736 w 3977640"/>
              <a:gd name="connsiteY11" fmla="*/ 1051560 h 1609344"/>
              <a:gd name="connsiteX12" fmla="*/ 2642616 w 3977640"/>
              <a:gd name="connsiteY12" fmla="*/ 868680 h 1609344"/>
              <a:gd name="connsiteX13" fmla="*/ 2935224 w 3977640"/>
              <a:gd name="connsiteY13" fmla="*/ 630936 h 1609344"/>
              <a:gd name="connsiteX14" fmla="*/ 3300984 w 3977640"/>
              <a:gd name="connsiteY14" fmla="*/ 704088 h 1609344"/>
              <a:gd name="connsiteX15" fmla="*/ 3438144 w 3977640"/>
              <a:gd name="connsiteY15" fmla="*/ 841248 h 1609344"/>
              <a:gd name="connsiteX16" fmla="*/ 3566160 w 3977640"/>
              <a:gd name="connsiteY16" fmla="*/ 914400 h 1609344"/>
              <a:gd name="connsiteX17" fmla="*/ 3831336 w 3977640"/>
              <a:gd name="connsiteY17" fmla="*/ 667512 h 1609344"/>
              <a:gd name="connsiteX18" fmla="*/ 3895344 w 3977640"/>
              <a:gd name="connsiteY18" fmla="*/ 676656 h 1609344"/>
              <a:gd name="connsiteX19" fmla="*/ 3977640 w 3977640"/>
              <a:gd name="connsiteY19" fmla="*/ 722376 h 1609344"/>
              <a:gd name="connsiteX0" fmla="*/ 0 w 3977640"/>
              <a:gd name="connsiteY0" fmla="*/ 740664 h 1591056"/>
              <a:gd name="connsiteX1" fmla="*/ 246888 w 3977640"/>
              <a:gd name="connsiteY1" fmla="*/ 630936 h 1591056"/>
              <a:gd name="connsiteX2" fmla="*/ 502920 w 3977640"/>
              <a:gd name="connsiteY2" fmla="*/ 301752 h 1591056"/>
              <a:gd name="connsiteX3" fmla="*/ 585216 w 3977640"/>
              <a:gd name="connsiteY3" fmla="*/ 0 h 1591056"/>
              <a:gd name="connsiteX4" fmla="*/ 621792 w 3977640"/>
              <a:gd name="connsiteY4" fmla="*/ 493776 h 1591056"/>
              <a:gd name="connsiteX5" fmla="*/ 832104 w 3977640"/>
              <a:gd name="connsiteY5" fmla="*/ 649224 h 1591056"/>
              <a:gd name="connsiteX6" fmla="*/ 1536192 w 3977640"/>
              <a:gd name="connsiteY6" fmla="*/ 713232 h 1591056"/>
              <a:gd name="connsiteX7" fmla="*/ 1965960 w 3977640"/>
              <a:gd name="connsiteY7" fmla="*/ 905256 h 1591056"/>
              <a:gd name="connsiteX8" fmla="*/ 2039112 w 3977640"/>
              <a:gd name="connsiteY8" fmla="*/ 1069848 h 1591056"/>
              <a:gd name="connsiteX9" fmla="*/ 2194560 w 3977640"/>
              <a:gd name="connsiteY9" fmla="*/ 1344168 h 1591056"/>
              <a:gd name="connsiteX10" fmla="*/ 2359152 w 3977640"/>
              <a:gd name="connsiteY10" fmla="*/ 1591056 h 1591056"/>
              <a:gd name="connsiteX11" fmla="*/ 2459736 w 3977640"/>
              <a:gd name="connsiteY11" fmla="*/ 1051560 h 1591056"/>
              <a:gd name="connsiteX12" fmla="*/ 2642616 w 3977640"/>
              <a:gd name="connsiteY12" fmla="*/ 868680 h 1591056"/>
              <a:gd name="connsiteX13" fmla="*/ 2935224 w 3977640"/>
              <a:gd name="connsiteY13" fmla="*/ 630936 h 1591056"/>
              <a:gd name="connsiteX14" fmla="*/ 3300984 w 3977640"/>
              <a:gd name="connsiteY14" fmla="*/ 704088 h 1591056"/>
              <a:gd name="connsiteX15" fmla="*/ 3438144 w 3977640"/>
              <a:gd name="connsiteY15" fmla="*/ 841248 h 1591056"/>
              <a:gd name="connsiteX16" fmla="*/ 3566160 w 3977640"/>
              <a:gd name="connsiteY16" fmla="*/ 914400 h 1591056"/>
              <a:gd name="connsiteX17" fmla="*/ 3831336 w 3977640"/>
              <a:gd name="connsiteY17" fmla="*/ 667512 h 1591056"/>
              <a:gd name="connsiteX18" fmla="*/ 3895344 w 3977640"/>
              <a:gd name="connsiteY18" fmla="*/ 676656 h 1591056"/>
              <a:gd name="connsiteX19" fmla="*/ 3977640 w 3977640"/>
              <a:gd name="connsiteY19" fmla="*/ 722376 h 1591056"/>
              <a:gd name="connsiteX0" fmla="*/ 0 w 3977640"/>
              <a:gd name="connsiteY0" fmla="*/ 740664 h 1344168"/>
              <a:gd name="connsiteX1" fmla="*/ 246888 w 3977640"/>
              <a:gd name="connsiteY1" fmla="*/ 630936 h 1344168"/>
              <a:gd name="connsiteX2" fmla="*/ 502920 w 3977640"/>
              <a:gd name="connsiteY2" fmla="*/ 301752 h 1344168"/>
              <a:gd name="connsiteX3" fmla="*/ 585216 w 3977640"/>
              <a:gd name="connsiteY3" fmla="*/ 0 h 1344168"/>
              <a:gd name="connsiteX4" fmla="*/ 621792 w 3977640"/>
              <a:gd name="connsiteY4" fmla="*/ 493776 h 1344168"/>
              <a:gd name="connsiteX5" fmla="*/ 832104 w 3977640"/>
              <a:gd name="connsiteY5" fmla="*/ 649224 h 1344168"/>
              <a:gd name="connsiteX6" fmla="*/ 1536192 w 3977640"/>
              <a:gd name="connsiteY6" fmla="*/ 713232 h 1344168"/>
              <a:gd name="connsiteX7" fmla="*/ 1965960 w 3977640"/>
              <a:gd name="connsiteY7" fmla="*/ 905256 h 1344168"/>
              <a:gd name="connsiteX8" fmla="*/ 2039112 w 3977640"/>
              <a:gd name="connsiteY8" fmla="*/ 1069848 h 1344168"/>
              <a:gd name="connsiteX9" fmla="*/ 2194560 w 3977640"/>
              <a:gd name="connsiteY9" fmla="*/ 1344168 h 1344168"/>
              <a:gd name="connsiteX10" fmla="*/ 2368296 w 3977640"/>
              <a:gd name="connsiteY10" fmla="*/ 1335024 h 1344168"/>
              <a:gd name="connsiteX11" fmla="*/ 2459736 w 3977640"/>
              <a:gd name="connsiteY11" fmla="*/ 1051560 h 1344168"/>
              <a:gd name="connsiteX12" fmla="*/ 2642616 w 3977640"/>
              <a:gd name="connsiteY12" fmla="*/ 868680 h 1344168"/>
              <a:gd name="connsiteX13" fmla="*/ 2935224 w 3977640"/>
              <a:gd name="connsiteY13" fmla="*/ 630936 h 1344168"/>
              <a:gd name="connsiteX14" fmla="*/ 3300984 w 3977640"/>
              <a:gd name="connsiteY14" fmla="*/ 704088 h 1344168"/>
              <a:gd name="connsiteX15" fmla="*/ 3438144 w 3977640"/>
              <a:gd name="connsiteY15" fmla="*/ 841248 h 1344168"/>
              <a:gd name="connsiteX16" fmla="*/ 3566160 w 3977640"/>
              <a:gd name="connsiteY16" fmla="*/ 914400 h 1344168"/>
              <a:gd name="connsiteX17" fmla="*/ 3831336 w 3977640"/>
              <a:gd name="connsiteY17" fmla="*/ 667512 h 1344168"/>
              <a:gd name="connsiteX18" fmla="*/ 3895344 w 3977640"/>
              <a:gd name="connsiteY18" fmla="*/ 676656 h 1344168"/>
              <a:gd name="connsiteX19" fmla="*/ 3977640 w 3977640"/>
              <a:gd name="connsiteY19" fmla="*/ 722376 h 1344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77640" h="1344168">
                <a:moveTo>
                  <a:pt x="0" y="740664"/>
                </a:moveTo>
                <a:lnTo>
                  <a:pt x="246888" y="630936"/>
                </a:lnTo>
                <a:lnTo>
                  <a:pt x="502920" y="301752"/>
                </a:lnTo>
                <a:lnTo>
                  <a:pt x="585216" y="0"/>
                </a:lnTo>
                <a:lnTo>
                  <a:pt x="621792" y="493776"/>
                </a:lnTo>
                <a:lnTo>
                  <a:pt x="832104" y="649224"/>
                </a:lnTo>
                <a:lnTo>
                  <a:pt x="1536192" y="713232"/>
                </a:lnTo>
                <a:lnTo>
                  <a:pt x="1965960" y="905256"/>
                </a:lnTo>
                <a:lnTo>
                  <a:pt x="2039112" y="1069848"/>
                </a:lnTo>
                <a:lnTo>
                  <a:pt x="2194560" y="1344168"/>
                </a:lnTo>
                <a:lnTo>
                  <a:pt x="2368296" y="1335024"/>
                </a:lnTo>
                <a:lnTo>
                  <a:pt x="2459736" y="1051560"/>
                </a:lnTo>
                <a:lnTo>
                  <a:pt x="2642616" y="868680"/>
                </a:lnTo>
                <a:lnTo>
                  <a:pt x="2935224" y="630936"/>
                </a:lnTo>
                <a:lnTo>
                  <a:pt x="3300984" y="704088"/>
                </a:lnTo>
                <a:lnTo>
                  <a:pt x="3438144" y="841248"/>
                </a:lnTo>
                <a:lnTo>
                  <a:pt x="3566160" y="914400"/>
                </a:lnTo>
                <a:lnTo>
                  <a:pt x="3831336" y="667512"/>
                </a:lnTo>
                <a:lnTo>
                  <a:pt x="3895344" y="676656"/>
                </a:lnTo>
                <a:lnTo>
                  <a:pt x="3977640" y="722376"/>
                </a:lnTo>
              </a:path>
            </a:pathLst>
          </a:custGeom>
          <a:no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6AD5ABD1-9D6A-43BA-B364-6491E6BEE1A2}"/>
              </a:ext>
            </a:extLst>
          </p:cNvPr>
          <p:cNvSpPr/>
          <p:nvPr/>
        </p:nvSpPr>
        <p:spPr>
          <a:xfrm>
            <a:off x="7239371" y="3889901"/>
            <a:ext cx="212053" cy="21205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DDC33DE5-5E55-4577-A2FA-87CFF44F336D}"/>
              </a:ext>
            </a:extLst>
          </p:cNvPr>
          <p:cNvCxnSpPr>
            <a:cxnSpLocks/>
          </p:cNvCxnSpPr>
          <p:nvPr/>
        </p:nvCxnSpPr>
        <p:spPr>
          <a:xfrm>
            <a:off x="8807635" y="3657600"/>
            <a:ext cx="0" cy="1408176"/>
          </a:xfrm>
          <a:prstGeom prst="line">
            <a:avLst/>
          </a:prstGeom>
          <a:ln w="38100">
            <a:solidFill>
              <a:srgbClr val="FF0000"/>
            </a:solidFill>
            <a:prstDash val="sysDash"/>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7E3CE67D-CACA-412D-BED0-E92D2489786F}"/>
              </a:ext>
            </a:extLst>
          </p:cNvPr>
          <p:cNvCxnSpPr>
            <a:cxnSpLocks/>
          </p:cNvCxnSpPr>
          <p:nvPr/>
        </p:nvCxnSpPr>
        <p:spPr>
          <a:xfrm>
            <a:off x="9217718" y="3657600"/>
            <a:ext cx="0" cy="1424876"/>
          </a:xfrm>
          <a:prstGeom prst="line">
            <a:avLst/>
          </a:prstGeom>
          <a:ln w="38100">
            <a:solidFill>
              <a:srgbClr val="FF0000"/>
            </a:solidFill>
            <a:prstDash val="sys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10F45AC3-0989-486A-8A0F-AD0E9377CD80}"/>
                  </a:ext>
                </a:extLst>
              </p:cNvPr>
              <p:cNvSpPr/>
              <p:nvPr/>
            </p:nvSpPr>
            <p:spPr>
              <a:xfrm>
                <a:off x="9170794" y="3528529"/>
                <a:ext cx="156901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𝑡</m:t>
                          </m:r>
                        </m:e>
                        <m:sub>
                          <m:r>
                            <a:rPr lang="en-US" b="0" i="1" smtClean="0">
                              <a:solidFill>
                                <a:schemeClr val="tx1"/>
                              </a:solidFill>
                              <a:latin typeface="Cambria Math" panose="02040503050406030204" pitchFamily="18" charset="0"/>
                              <a:ea typeface="Cambria Math" panose="02040503050406030204" pitchFamily="18" charset="0"/>
                            </a:rPr>
                            <m:t>𝑚𝑎𝑥</m:t>
                          </m:r>
                        </m:sub>
                      </m:sSub>
                      <m:r>
                        <a:rPr lang="en-US" b="0" i="1" smtClean="0">
                          <a:solidFill>
                            <a:schemeClr val="tx1"/>
                          </a:solidFill>
                          <a:latin typeface="Cambria Math" panose="02040503050406030204" pitchFamily="18" charset="0"/>
                          <a:ea typeface="Cambria Math" panose="02040503050406030204" pitchFamily="18" charset="0"/>
                        </a:rPr>
                        <m:t>=1.5</m:t>
                      </m:r>
                      <m:r>
                        <a:rPr lang="en-US" b="0" i="1" smtClean="0">
                          <a:solidFill>
                            <a:schemeClr val="tx1"/>
                          </a:solidFill>
                          <a:latin typeface="Cambria Math" panose="02040503050406030204" pitchFamily="18" charset="0"/>
                          <a:ea typeface="Cambria Math" panose="02040503050406030204" pitchFamily="18" charset="0"/>
                        </a:rPr>
                        <m:t>𝑠</m:t>
                      </m:r>
                    </m:oMath>
                  </m:oMathPara>
                </a14:m>
                <a:endParaRPr lang="en-US" dirty="0">
                  <a:solidFill>
                    <a:schemeClr val="tx1"/>
                  </a:solidFill>
                </a:endParaRPr>
              </a:p>
            </p:txBody>
          </p:sp>
        </mc:Choice>
        <mc:Fallback xmlns="">
          <p:sp>
            <p:nvSpPr>
              <p:cNvPr id="49" name="Rectangle 48">
                <a:extLst>
                  <a:ext uri="{FF2B5EF4-FFF2-40B4-BE49-F238E27FC236}">
                    <a16:creationId xmlns:a16="http://schemas.microsoft.com/office/drawing/2014/main" id="{10F45AC3-0989-486A-8A0F-AD0E9377CD80}"/>
                  </a:ext>
                </a:extLst>
              </p:cNvPr>
              <p:cNvSpPr>
                <a:spLocks noRot="1" noChangeAspect="1" noMove="1" noResize="1" noEditPoints="1" noAdjustHandles="1" noChangeArrowheads="1" noChangeShapeType="1" noTextEdit="1"/>
              </p:cNvSpPr>
              <p:nvPr/>
            </p:nvSpPr>
            <p:spPr>
              <a:xfrm>
                <a:off x="9170794" y="3528529"/>
                <a:ext cx="1569019" cy="369332"/>
              </a:xfrm>
              <a:prstGeom prst="rect">
                <a:avLst/>
              </a:prstGeom>
              <a:blipFill>
                <a:blip r:embed="rId9"/>
                <a:stretch>
                  <a:fillRect/>
                </a:stretch>
              </a:blipFill>
            </p:spPr>
            <p:txBody>
              <a:bodyPr/>
              <a:lstStyle/>
              <a:p>
                <a:r>
                  <a:rPr lang="en-US">
                    <a:noFill/>
                  </a:rPr>
                  <a:t> </a:t>
                </a:r>
              </a:p>
            </p:txBody>
          </p:sp>
        </mc:Fallback>
      </mc:AlternateContent>
      <p:cxnSp>
        <p:nvCxnSpPr>
          <p:cNvPr id="53" name="Straight Arrow Connector 52">
            <a:extLst>
              <a:ext uri="{FF2B5EF4-FFF2-40B4-BE49-F238E27FC236}">
                <a16:creationId xmlns:a16="http://schemas.microsoft.com/office/drawing/2014/main" id="{DCE6FDC2-D65E-4404-A16C-365F481CF255}"/>
              </a:ext>
            </a:extLst>
          </p:cNvPr>
          <p:cNvCxnSpPr>
            <a:cxnSpLocks/>
          </p:cNvCxnSpPr>
          <p:nvPr/>
        </p:nvCxnSpPr>
        <p:spPr>
          <a:xfrm>
            <a:off x="8814013" y="3725749"/>
            <a:ext cx="403705" cy="0"/>
          </a:xfrm>
          <a:prstGeom prst="straightConnector1">
            <a:avLst/>
          </a:prstGeom>
          <a:ln w="38100">
            <a:solidFill>
              <a:srgbClr val="FF0000"/>
            </a:solidFill>
            <a:headEnd type="triangle"/>
            <a:tailEnd type="triangle"/>
          </a:ln>
        </p:spPr>
        <p:style>
          <a:lnRef idx="1">
            <a:schemeClr val="dk1"/>
          </a:lnRef>
          <a:fillRef idx="0">
            <a:schemeClr val="dk1"/>
          </a:fillRef>
          <a:effectRef idx="0">
            <a:schemeClr val="dk1"/>
          </a:effectRef>
          <a:fontRef idx="minor">
            <a:schemeClr val="tx1"/>
          </a:fontRef>
        </p:style>
      </p:cxnSp>
      <p:sp>
        <p:nvSpPr>
          <p:cNvPr id="58" name="Rectangle 57">
            <a:extLst>
              <a:ext uri="{FF2B5EF4-FFF2-40B4-BE49-F238E27FC236}">
                <a16:creationId xmlns:a16="http://schemas.microsoft.com/office/drawing/2014/main" id="{48C7C99F-98C7-4C49-B43B-34943C086D92}"/>
              </a:ext>
            </a:extLst>
          </p:cNvPr>
          <p:cNvSpPr/>
          <p:nvPr/>
        </p:nvSpPr>
        <p:spPr>
          <a:xfrm>
            <a:off x="7459784" y="5690653"/>
            <a:ext cx="3435556" cy="307777"/>
          </a:xfrm>
          <a:prstGeom prst="rect">
            <a:avLst/>
          </a:prstGeom>
        </p:spPr>
        <p:txBody>
          <a:bodyPr wrap="none">
            <a:spAutoFit/>
          </a:bodyPr>
          <a:lstStyle/>
          <a:p>
            <a:r>
              <a:rPr lang="en-US" sz="1400" dirty="0">
                <a:solidFill>
                  <a:schemeClr val="bg1"/>
                </a:solidFill>
              </a:rPr>
              <a:t>Fig. 2. Motor voltage saturation algorithm</a:t>
            </a:r>
          </a:p>
        </p:txBody>
      </p:sp>
      <p:sp>
        <p:nvSpPr>
          <p:cNvPr id="60" name="Rectangle 59">
            <a:extLst>
              <a:ext uri="{FF2B5EF4-FFF2-40B4-BE49-F238E27FC236}">
                <a16:creationId xmlns:a16="http://schemas.microsoft.com/office/drawing/2014/main" id="{DF7ABAC8-A561-45D5-8954-5C9C4F883901}"/>
              </a:ext>
            </a:extLst>
          </p:cNvPr>
          <p:cNvSpPr/>
          <p:nvPr/>
        </p:nvSpPr>
        <p:spPr>
          <a:xfrm>
            <a:off x="11109184" y="3814144"/>
            <a:ext cx="1027845" cy="338554"/>
          </a:xfrm>
          <a:prstGeom prst="rect">
            <a:avLst/>
          </a:prstGeom>
        </p:spPr>
        <p:txBody>
          <a:bodyPr wrap="none">
            <a:spAutoFit/>
          </a:bodyPr>
          <a:lstStyle/>
          <a:p>
            <a:r>
              <a:rPr lang="en-US" sz="1600" b="1" dirty="0" err="1">
                <a:solidFill>
                  <a:srgbClr val="E84A27"/>
                </a:solidFill>
              </a:rPr>
              <a:t>Abs.Max</a:t>
            </a:r>
            <a:endParaRPr lang="en-US" sz="1600" b="1" dirty="0">
              <a:solidFill>
                <a:srgbClr val="E84A27"/>
              </a:solidFill>
            </a:endParaRPr>
          </a:p>
        </p:txBody>
      </p:sp>
      <p:sp>
        <p:nvSpPr>
          <p:cNvPr id="61" name="Rectangle 60">
            <a:extLst>
              <a:ext uri="{FF2B5EF4-FFF2-40B4-BE49-F238E27FC236}">
                <a16:creationId xmlns:a16="http://schemas.microsoft.com/office/drawing/2014/main" id="{10A27667-C66E-483B-8105-9F810592E153}"/>
              </a:ext>
            </a:extLst>
          </p:cNvPr>
          <p:cNvSpPr/>
          <p:nvPr/>
        </p:nvSpPr>
        <p:spPr>
          <a:xfrm>
            <a:off x="11109184" y="5396379"/>
            <a:ext cx="982961" cy="338554"/>
          </a:xfrm>
          <a:prstGeom prst="rect">
            <a:avLst/>
          </a:prstGeom>
        </p:spPr>
        <p:txBody>
          <a:bodyPr wrap="none">
            <a:spAutoFit/>
          </a:bodyPr>
          <a:lstStyle/>
          <a:p>
            <a:r>
              <a:rPr lang="en-US" sz="1600" b="1" dirty="0" err="1">
                <a:solidFill>
                  <a:srgbClr val="E84A27"/>
                </a:solidFill>
              </a:rPr>
              <a:t>Abs.Min</a:t>
            </a:r>
            <a:endParaRPr lang="en-US" sz="1600" b="1" dirty="0">
              <a:solidFill>
                <a:srgbClr val="E84A27"/>
              </a:solidFill>
            </a:endParaRPr>
          </a:p>
        </p:txBody>
      </p:sp>
      <p:sp>
        <p:nvSpPr>
          <p:cNvPr id="62" name="Rectangle 61">
            <a:extLst>
              <a:ext uri="{FF2B5EF4-FFF2-40B4-BE49-F238E27FC236}">
                <a16:creationId xmlns:a16="http://schemas.microsoft.com/office/drawing/2014/main" id="{F26E887D-1E51-4FE2-B795-4421FB49F5D0}"/>
              </a:ext>
            </a:extLst>
          </p:cNvPr>
          <p:cNvSpPr/>
          <p:nvPr/>
        </p:nvSpPr>
        <p:spPr>
          <a:xfrm>
            <a:off x="11109183" y="4319093"/>
            <a:ext cx="1040670" cy="338554"/>
          </a:xfrm>
          <a:prstGeom prst="rect">
            <a:avLst/>
          </a:prstGeom>
        </p:spPr>
        <p:txBody>
          <a:bodyPr wrap="none">
            <a:spAutoFit/>
          </a:bodyPr>
          <a:lstStyle/>
          <a:p>
            <a:r>
              <a:rPr lang="en-US" sz="1600" b="1" dirty="0">
                <a:solidFill>
                  <a:srgbClr val="13294B"/>
                </a:solidFill>
              </a:rPr>
              <a:t>Soft Max</a:t>
            </a:r>
          </a:p>
        </p:txBody>
      </p:sp>
      <p:sp>
        <p:nvSpPr>
          <p:cNvPr id="63" name="Rectangle 62">
            <a:extLst>
              <a:ext uri="{FF2B5EF4-FFF2-40B4-BE49-F238E27FC236}">
                <a16:creationId xmlns:a16="http://schemas.microsoft.com/office/drawing/2014/main" id="{D683FBEC-5260-48FB-A751-6010D70F5850}"/>
              </a:ext>
            </a:extLst>
          </p:cNvPr>
          <p:cNvSpPr/>
          <p:nvPr/>
        </p:nvSpPr>
        <p:spPr>
          <a:xfrm>
            <a:off x="11102771" y="4905672"/>
            <a:ext cx="995785" cy="338554"/>
          </a:xfrm>
          <a:prstGeom prst="rect">
            <a:avLst/>
          </a:prstGeom>
        </p:spPr>
        <p:txBody>
          <a:bodyPr wrap="none">
            <a:spAutoFit/>
          </a:bodyPr>
          <a:lstStyle/>
          <a:p>
            <a:r>
              <a:rPr lang="en-US" sz="1600" b="1" dirty="0">
                <a:solidFill>
                  <a:srgbClr val="13294B"/>
                </a:solidFill>
              </a:rPr>
              <a:t>Soft Min</a:t>
            </a:r>
          </a:p>
        </p:txBody>
      </p:sp>
      <p:pic>
        <p:nvPicPr>
          <p:cNvPr id="14" name="Audio 13">
            <a:hlinkClick r:id="" action="ppaction://media"/>
            <a:extLst>
              <a:ext uri="{FF2B5EF4-FFF2-40B4-BE49-F238E27FC236}">
                <a16:creationId xmlns:a16="http://schemas.microsoft.com/office/drawing/2014/main" id="{43590BF8-677D-4798-AA32-36A6F20C62F7}"/>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981873569"/>
      </p:ext>
    </p:extLst>
  </p:cSld>
  <p:clrMapOvr>
    <a:masterClrMapping/>
  </p:clrMapOvr>
  <mc:AlternateContent xmlns:mc="http://schemas.openxmlformats.org/markup-compatibility/2006" xmlns:p14="http://schemas.microsoft.com/office/powerpoint/2010/main">
    <mc:Choice Requires="p14">
      <p:transition spd="slow" p14:dur="2000" advTm="37813"/>
    </mc:Choice>
    <mc:Fallback xmlns="">
      <p:transition spd="slow" advTm="378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7F60E-3C37-4ECA-917E-1D61A2692640}"/>
              </a:ext>
            </a:extLst>
          </p:cNvPr>
          <p:cNvSpPr>
            <a:spLocks noGrp="1"/>
          </p:cNvSpPr>
          <p:nvPr>
            <p:ph type="title"/>
          </p:nvPr>
        </p:nvSpPr>
        <p:spPr/>
        <p:txBody>
          <a:bodyPr/>
          <a:lstStyle/>
          <a:p>
            <a:r>
              <a:rPr lang="en-US" dirty="0"/>
              <a:t>Control Objective and Evaluation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5100D8E-C58C-4B4A-B98A-5AD8703408A0}"/>
                  </a:ext>
                </a:extLst>
              </p:cNvPr>
              <p:cNvSpPr>
                <a:spLocks noGrp="1"/>
              </p:cNvSpPr>
              <p:nvPr>
                <p:ph idx="1"/>
              </p:nvPr>
            </p:nvSpPr>
            <p:spPr>
              <a:xfrm>
                <a:off x="228600" y="1461703"/>
                <a:ext cx="8382000" cy="4515351"/>
              </a:xfrm>
            </p:spPr>
            <p:txBody>
              <a:bodyPr>
                <a:noAutofit/>
              </a:bodyPr>
              <a:lstStyle/>
              <a:p>
                <a:pPr marL="0" indent="0">
                  <a:buNone/>
                </a:pPr>
                <a:r>
                  <a:rPr lang="en-US" sz="1600" b="1" dirty="0">
                    <a:ea typeface="SimSun" panose="02010600030101010101" pitchFamily="2" charset="-122"/>
                  </a:rPr>
                  <a:t>Simulation Settings (MATLAB, </a:t>
                </a:r>
                <a:r>
                  <a:rPr lang="en-US" sz="1600" b="1" dirty="0">
                    <a:latin typeface="Courier New" panose="02070309020205020404" pitchFamily="49" charset="0"/>
                    <a:ea typeface="SimSun" panose="02010600030101010101" pitchFamily="2" charset="-122"/>
                    <a:cs typeface="Courier New" panose="02070309020205020404" pitchFamily="49" charset="0"/>
                  </a:rPr>
                  <a:t>ode45</a:t>
                </a:r>
                <a:r>
                  <a:rPr lang="en-US" sz="1600" b="1" dirty="0">
                    <a:ea typeface="SimSun" panose="02010600030101010101" pitchFamily="2" charset="-122"/>
                  </a:rPr>
                  <a:t>)</a:t>
                </a:r>
              </a:p>
              <a:p>
                <a:pPr marL="0" indent="0">
                  <a:buNone/>
                </a:pPr>
                <a14:m>
                  <m:oMath xmlns:m="http://schemas.openxmlformats.org/officeDocument/2006/math">
                    <m:r>
                      <a:rPr lang="en-US" sz="1600" i="1">
                        <a:latin typeface="Cambria Math" panose="02040503050406030204" pitchFamily="18" charset="0"/>
                        <a:ea typeface="SimSun" panose="02010600030101010101" pitchFamily="2" charset="-122"/>
                        <a:cs typeface="Times New Roman" panose="02020603050405020304" pitchFamily="18" charset="0"/>
                      </a:rPr>
                      <m:t>𝑥</m:t>
                    </m:r>
                    <m:d>
                      <m:dPr>
                        <m:ctrlPr>
                          <a:rPr lang="en-US" sz="1600" i="1">
                            <a:latin typeface="Cambria Math" panose="02040503050406030204" pitchFamily="18" charset="0"/>
                            <a:ea typeface="SimSun" panose="02010600030101010101" pitchFamily="2" charset="-122"/>
                            <a:cs typeface="Times New Roman" panose="02020603050405020304" pitchFamily="18" charset="0"/>
                          </a:rPr>
                        </m:ctrlPr>
                      </m:dPr>
                      <m:e>
                        <m:r>
                          <a:rPr lang="en-US" sz="1600" i="1">
                            <a:latin typeface="Cambria Math" panose="02040503050406030204" pitchFamily="18" charset="0"/>
                            <a:ea typeface="SimSun" panose="02010600030101010101" pitchFamily="2" charset="-122"/>
                            <a:cs typeface="Times New Roman" panose="02020603050405020304" pitchFamily="18" charset="0"/>
                          </a:rPr>
                          <m:t>0</m:t>
                        </m:r>
                      </m:e>
                    </m:d>
                    <m:r>
                      <a:rPr lang="en-US" sz="1600" i="1">
                        <a:latin typeface="Cambria Math" panose="02040503050406030204" pitchFamily="18" charset="0"/>
                        <a:ea typeface="SimSun" panose="02010600030101010101" pitchFamily="2" charset="-122"/>
                        <a:cs typeface="Times New Roman" panose="02020603050405020304" pitchFamily="18" charset="0"/>
                      </a:rPr>
                      <m:t>,</m:t>
                    </m:r>
                    <m:r>
                      <a:rPr lang="en-US" sz="1600" i="1">
                        <a:latin typeface="Cambria Math" panose="02040503050406030204" pitchFamily="18" charset="0"/>
                        <a:ea typeface="SimSun" panose="02010600030101010101" pitchFamily="2" charset="-122"/>
                        <a:cs typeface="Times New Roman" panose="02020603050405020304" pitchFamily="18" charset="0"/>
                      </a:rPr>
                      <m:t>𝜃</m:t>
                    </m:r>
                    <m:d>
                      <m:dPr>
                        <m:ctrlPr>
                          <a:rPr lang="en-US" sz="1600" i="1">
                            <a:latin typeface="Cambria Math" panose="02040503050406030204" pitchFamily="18" charset="0"/>
                            <a:ea typeface="SimSun" panose="02010600030101010101" pitchFamily="2" charset="-122"/>
                            <a:cs typeface="Times New Roman" panose="02020603050405020304" pitchFamily="18" charset="0"/>
                          </a:rPr>
                        </m:ctrlPr>
                      </m:dPr>
                      <m:e>
                        <m:r>
                          <a:rPr lang="en-US" sz="1600" i="1">
                            <a:latin typeface="Cambria Math" panose="02040503050406030204" pitchFamily="18" charset="0"/>
                            <a:ea typeface="SimSun" panose="02010600030101010101" pitchFamily="2" charset="-122"/>
                            <a:cs typeface="Times New Roman" panose="02020603050405020304" pitchFamily="18" charset="0"/>
                          </a:rPr>
                          <m:t>0</m:t>
                        </m:r>
                      </m:e>
                    </m:d>
                    <m:r>
                      <a:rPr lang="en-US" sz="1600" i="1">
                        <a:latin typeface="Cambria Math" panose="02040503050406030204" pitchFamily="18" charset="0"/>
                        <a:ea typeface="SimSun" panose="02010600030101010101" pitchFamily="2" charset="-122"/>
                        <a:cs typeface="Times New Roman" panose="02020603050405020304" pitchFamily="18" charset="0"/>
                      </a:rPr>
                      <m:t>,</m:t>
                    </m:r>
                    <m:acc>
                      <m:accPr>
                        <m:chr m:val="̇"/>
                        <m:ctrlPr>
                          <a:rPr lang="en-US" sz="1600" i="1">
                            <a:latin typeface="Cambria Math" panose="02040503050406030204" pitchFamily="18" charset="0"/>
                          </a:rPr>
                        </m:ctrlPr>
                      </m:accPr>
                      <m:e>
                        <m:r>
                          <a:rPr lang="en-US" sz="1600" i="1">
                            <a:latin typeface="Cambria Math" panose="02040503050406030204" pitchFamily="18" charset="0"/>
                            <a:ea typeface="SimSun" panose="02010600030101010101" pitchFamily="2" charset="-122"/>
                            <a:cs typeface="Times New Roman" panose="02020603050405020304" pitchFamily="18" charset="0"/>
                          </a:rPr>
                          <m:t>𝑥</m:t>
                        </m:r>
                      </m:e>
                    </m:acc>
                    <m:d>
                      <m:dPr>
                        <m:ctrlPr>
                          <a:rPr lang="en-US" sz="1600" i="1">
                            <a:latin typeface="Cambria Math" panose="02040503050406030204" pitchFamily="18" charset="0"/>
                            <a:ea typeface="SimSun" panose="02010600030101010101" pitchFamily="2" charset="-122"/>
                            <a:cs typeface="Times New Roman" panose="02020603050405020304" pitchFamily="18" charset="0"/>
                          </a:rPr>
                        </m:ctrlPr>
                      </m:dPr>
                      <m:e>
                        <m:r>
                          <a:rPr lang="en-US" sz="1600" i="1">
                            <a:latin typeface="Cambria Math" panose="02040503050406030204" pitchFamily="18" charset="0"/>
                            <a:ea typeface="SimSun" panose="02010600030101010101" pitchFamily="2" charset="-122"/>
                            <a:cs typeface="Times New Roman" panose="02020603050405020304" pitchFamily="18" charset="0"/>
                          </a:rPr>
                          <m:t>0</m:t>
                        </m:r>
                      </m:e>
                    </m:d>
                    <m:r>
                      <a:rPr lang="en-US" sz="1600" i="1">
                        <a:latin typeface="Cambria Math" panose="02040503050406030204" pitchFamily="18" charset="0"/>
                        <a:ea typeface="SimSun" panose="02010600030101010101" pitchFamily="2" charset="-122"/>
                        <a:cs typeface="Times New Roman" panose="02020603050405020304" pitchFamily="18" charset="0"/>
                      </a:rPr>
                      <m:t>,</m:t>
                    </m:r>
                    <m:acc>
                      <m:accPr>
                        <m:chr m:val="̇"/>
                        <m:ctrlPr>
                          <a:rPr lang="en-US" sz="1600" i="1">
                            <a:latin typeface="Cambria Math" panose="02040503050406030204" pitchFamily="18" charset="0"/>
                          </a:rPr>
                        </m:ctrlPr>
                      </m:accPr>
                      <m:e>
                        <m:r>
                          <a:rPr lang="en-US" sz="1600" i="1">
                            <a:latin typeface="Cambria Math" panose="02040503050406030204" pitchFamily="18" charset="0"/>
                            <a:ea typeface="SimSun" panose="02010600030101010101" pitchFamily="2" charset="-122"/>
                            <a:cs typeface="Times New Roman" panose="02020603050405020304" pitchFamily="18" charset="0"/>
                          </a:rPr>
                          <m:t>𝜃</m:t>
                        </m:r>
                      </m:e>
                    </m:acc>
                    <m:d>
                      <m:dPr>
                        <m:ctrlPr>
                          <a:rPr lang="en-US" sz="1600" i="1">
                            <a:latin typeface="Cambria Math" panose="02040503050406030204" pitchFamily="18" charset="0"/>
                            <a:ea typeface="SimSun" panose="02010600030101010101" pitchFamily="2" charset="-122"/>
                            <a:cs typeface="Times New Roman" panose="02020603050405020304" pitchFamily="18" charset="0"/>
                          </a:rPr>
                        </m:ctrlPr>
                      </m:dPr>
                      <m:e>
                        <m:r>
                          <a:rPr lang="en-US" sz="1600" i="1">
                            <a:latin typeface="Cambria Math" panose="02040503050406030204" pitchFamily="18" charset="0"/>
                            <a:ea typeface="SimSun" panose="02010600030101010101" pitchFamily="2" charset="-122"/>
                            <a:cs typeface="Times New Roman" panose="02020603050405020304" pitchFamily="18" charset="0"/>
                          </a:rPr>
                          <m:t>0</m:t>
                        </m:r>
                      </m:e>
                    </m:d>
                    <m:r>
                      <a:rPr lang="en-US" sz="1600" i="1">
                        <a:latin typeface="Cambria Math" panose="02040503050406030204" pitchFamily="18" charset="0"/>
                        <a:ea typeface="SimSun" panose="02010600030101010101" pitchFamily="2" charset="-122"/>
                        <a:cs typeface="Times New Roman" panose="02020603050405020304" pitchFamily="18" charset="0"/>
                      </a:rPr>
                      <m:t>,</m:t>
                    </m:r>
                    <m:r>
                      <a:rPr lang="en-US" sz="1600" i="1">
                        <a:latin typeface="Cambria Math" panose="02040503050406030204" pitchFamily="18" charset="0"/>
                        <a:ea typeface="SimSun" panose="02010600030101010101" pitchFamily="2" charset="-122"/>
                        <a:cs typeface="Times New Roman" panose="02020603050405020304" pitchFamily="18" charset="0"/>
                      </a:rPr>
                      <m:t>𝑢</m:t>
                    </m:r>
                    <m:d>
                      <m:dPr>
                        <m:ctrlPr>
                          <a:rPr lang="en-US" sz="1600" i="1">
                            <a:latin typeface="Cambria Math" panose="02040503050406030204" pitchFamily="18" charset="0"/>
                            <a:ea typeface="SimSun" panose="02010600030101010101" pitchFamily="2" charset="-122"/>
                            <a:cs typeface="Times New Roman" panose="02020603050405020304" pitchFamily="18" charset="0"/>
                          </a:rPr>
                        </m:ctrlPr>
                      </m:dPr>
                      <m:e>
                        <m:r>
                          <a:rPr lang="en-US" sz="1600" i="1">
                            <a:latin typeface="Cambria Math" panose="02040503050406030204" pitchFamily="18" charset="0"/>
                            <a:ea typeface="SimSun" panose="02010600030101010101" pitchFamily="2" charset="-122"/>
                            <a:cs typeface="Times New Roman" panose="02020603050405020304" pitchFamily="18" charset="0"/>
                          </a:rPr>
                          <m:t>0</m:t>
                        </m:r>
                      </m:e>
                    </m:d>
                    <m:r>
                      <a:rPr lang="en-US" sz="1600" i="1">
                        <a:latin typeface="Cambria Math" panose="02040503050406030204" pitchFamily="18" charset="0"/>
                        <a:ea typeface="SimSun" panose="02010600030101010101" pitchFamily="2" charset="-122"/>
                        <a:cs typeface="Times New Roman" panose="02020603050405020304" pitchFamily="18" charset="0"/>
                      </a:rPr>
                      <m:t>=0</m:t>
                    </m:r>
                    <m:r>
                      <a:rPr lang="en-US" sz="1600">
                        <a:latin typeface="Cambria Math" panose="02040503050406030204" pitchFamily="18" charset="0"/>
                        <a:ea typeface="SimSun" panose="02010600030101010101" pitchFamily="2" charset="-122"/>
                        <a:cs typeface="Times New Roman" panose="020206030504050203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ea typeface="SimSun" panose="02010600030101010101" pitchFamily="2" charset="-122"/>
                            <a:cs typeface="Times New Roman" panose="02020603050405020304" pitchFamily="18" charset="0"/>
                          </a:rPr>
                          <m:t>𝑟</m:t>
                        </m:r>
                      </m:e>
                      <m:sub>
                        <m:r>
                          <a:rPr lang="en-US" sz="1600" i="1">
                            <a:latin typeface="Cambria Math" panose="02040503050406030204" pitchFamily="18" charset="0"/>
                            <a:ea typeface="SimSun" panose="02010600030101010101" pitchFamily="2" charset="-122"/>
                            <a:cs typeface="Times New Roman" panose="02020603050405020304" pitchFamily="18" charset="0"/>
                          </a:rPr>
                          <m:t>𝑥</m:t>
                        </m:r>
                      </m:sub>
                    </m:sSub>
                    <m:r>
                      <a:rPr lang="en-US" sz="1600" i="1">
                        <a:latin typeface="Cambria Math" panose="02040503050406030204" pitchFamily="18" charset="0"/>
                        <a:ea typeface="SimSun" panose="02010600030101010101" pitchFamily="2" charset="-122"/>
                        <a:cs typeface="Times New Roman" panose="02020603050405020304" pitchFamily="18" charset="0"/>
                      </a:rPr>
                      <m:t>=0.5</m:t>
                    </m:r>
                    <m:r>
                      <m:rPr>
                        <m:sty m:val="p"/>
                      </m:rPr>
                      <a:rPr lang="en-US" sz="1600">
                        <a:latin typeface="Cambria Math" panose="02040503050406030204" pitchFamily="18" charset="0"/>
                        <a:ea typeface="SimSun" panose="02010600030101010101" pitchFamily="2" charset="-122"/>
                        <a:cs typeface="Times New Roman" panose="02020603050405020304" pitchFamily="18" charset="0"/>
                      </a:rPr>
                      <m:t>m</m:t>
                    </m:r>
                    <m:r>
                      <a:rPr lang="en-US" sz="1600" b="0" i="0" smtClean="0">
                        <a:latin typeface="Cambria Math" panose="02040503050406030204" pitchFamily="18" charset="0"/>
                        <a:ea typeface="SimSun" panose="02010600030101010101" pitchFamily="2" charset="-122"/>
                        <a:cs typeface="Times New Roman" panose="02020603050405020304" pitchFamily="18" charset="0"/>
                      </a:rPr>
                      <m:t>,</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𝑟</m:t>
                        </m:r>
                      </m:e>
                      <m:sub>
                        <m:r>
                          <a:rPr lang="en-US" sz="1600" i="1">
                            <a:solidFill>
                              <a:schemeClr val="tx1"/>
                            </a:solidFill>
                            <a:latin typeface="Cambria Math" panose="02040503050406030204" pitchFamily="18" charset="0"/>
                          </a:rPr>
                          <m:t>𝜃</m:t>
                        </m:r>
                      </m:sub>
                    </m:sSub>
                    <m:r>
                      <a:rPr lang="en-US" sz="1600" i="1">
                        <a:solidFill>
                          <a:schemeClr val="tx1"/>
                        </a:solidFill>
                        <a:latin typeface="Cambria Math" panose="02040503050406030204" pitchFamily="18" charset="0"/>
                      </a:rPr>
                      <m:t>=0</m:t>
                    </m:r>
                    <m:r>
                      <a:rPr lang="en-US" sz="1600" b="0" i="1" smtClean="0">
                        <a:solidFill>
                          <a:schemeClr val="tx1"/>
                        </a:solidFill>
                        <a:latin typeface="Cambria Math" panose="02040503050406030204" pitchFamily="18" charset="0"/>
                      </a:rPr>
                      <m:t>       </m:t>
                    </m:r>
                    <m:sSub>
                      <m:sSubPr>
                        <m:ctrlPr>
                          <a:rPr lang="en-US" sz="1600" i="1">
                            <a:latin typeface="Cambria Math" panose="02040503050406030204" pitchFamily="18" charset="0"/>
                            <a:ea typeface="SimSun" panose="02010600030101010101" pitchFamily="2" charset="-122"/>
                            <a:cs typeface="Times New Roman" panose="02020603050405020304" pitchFamily="18" charset="0"/>
                          </a:rPr>
                        </m:ctrlPr>
                      </m:sSubPr>
                      <m:e>
                        <m:r>
                          <m:rPr>
                            <m:sty m:val="p"/>
                          </m:rPr>
                          <a:rPr lang="en-US" sz="1600">
                            <a:latin typeface="Cambria Math" panose="02040503050406030204" pitchFamily="18" charset="0"/>
                            <a:ea typeface="SimSun" panose="02010600030101010101" pitchFamily="2" charset="-122"/>
                            <a:cs typeface="Times New Roman" panose="02020603050405020304" pitchFamily="18" charset="0"/>
                          </a:rPr>
                          <m:t>t</m:t>
                        </m:r>
                      </m:e>
                      <m:sub>
                        <m:r>
                          <m:rPr>
                            <m:sty m:val="p"/>
                          </m:rPr>
                          <a:rPr lang="en-US" sz="1600">
                            <a:latin typeface="Cambria Math" panose="02040503050406030204" pitchFamily="18" charset="0"/>
                            <a:ea typeface="SimSun" panose="02010600030101010101" pitchFamily="2" charset="-122"/>
                            <a:cs typeface="Times New Roman" panose="02020603050405020304" pitchFamily="18" charset="0"/>
                          </a:rPr>
                          <m:t>final</m:t>
                        </m:r>
                      </m:sub>
                    </m:sSub>
                    <m:r>
                      <a:rPr lang="en-US" sz="1600">
                        <a:latin typeface="Cambria Math" panose="02040503050406030204" pitchFamily="18" charset="0"/>
                        <a:ea typeface="SimSun" panose="02010600030101010101" pitchFamily="2" charset="-122"/>
                        <a:cs typeface="Times New Roman" panose="02020603050405020304" pitchFamily="18" charset="0"/>
                      </a:rPr>
                      <m:t>=25</m:t>
                    </m:r>
                    <m:r>
                      <m:rPr>
                        <m:sty m:val="p"/>
                      </m:rPr>
                      <a:rPr lang="en-US" sz="1600">
                        <a:latin typeface="Cambria Math" panose="02040503050406030204" pitchFamily="18" charset="0"/>
                        <a:ea typeface="SimSun" panose="02010600030101010101" pitchFamily="2" charset="-122"/>
                        <a:cs typeface="Times New Roman" panose="02020603050405020304" pitchFamily="18" charset="0"/>
                      </a:rPr>
                      <m:t>s</m:t>
                    </m:r>
                  </m:oMath>
                </a14:m>
                <a:r>
                  <a:rPr lang="en-US" sz="1600" dirty="0">
                    <a:ea typeface="SimSun" panose="02010600030101010101" pitchFamily="2" charset="-122"/>
                  </a:rPr>
                  <a:t>	</a:t>
                </a:r>
              </a:p>
              <a:p>
                <a:endParaRPr lang="en-US" sz="1600" dirty="0">
                  <a:ea typeface="SimSun" panose="02010600030101010101" pitchFamily="2" charset="-122"/>
                </a:endParaRPr>
              </a:p>
              <a:p>
                <a:pPr marL="0" indent="0">
                  <a:buNone/>
                </a:pPr>
                <a:r>
                  <a:rPr lang="en-US" sz="1600" b="1" dirty="0"/>
                  <a:t>Tracking performance </a:t>
                </a:r>
              </a:p>
              <a:p>
                <a:pPr marL="0" indent="0">
                  <a:buNone/>
                </a:pPr>
                <a:r>
                  <a:rPr lang="en-US" sz="1600" dirty="0"/>
                  <a:t>Settling time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𝑠𝑒𝑡𝑡𝑙𝑒</m:t>
                        </m:r>
                      </m:sub>
                    </m:sSub>
                  </m:oMath>
                </a14:m>
                <a:r>
                  <a:rPr lang="en-US" sz="1600" dirty="0"/>
                  <a:t>), rise time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𝑟𝑖𝑠𝑒</m:t>
                        </m:r>
                      </m:sub>
                    </m:sSub>
                  </m:oMath>
                </a14:m>
                <a:r>
                  <a:rPr lang="en-US" sz="1600" dirty="0"/>
                  <a:t>)</a:t>
                </a:r>
              </a:p>
              <a:p>
                <a:pPr marL="0" indent="0">
                  <a:buNone/>
                </a:pPr>
                <a:r>
                  <a:rPr lang="en-US" sz="1600" dirty="0"/>
                  <a:t>Overshoot (</a:t>
                </a:r>
                <a14:m>
                  <m:oMath xmlns:m="http://schemas.openxmlformats.org/officeDocument/2006/math">
                    <m:r>
                      <a:rPr lang="en-US" sz="1600" i="1">
                        <a:latin typeface="Cambria Math" panose="02040503050406030204" pitchFamily="18" charset="0"/>
                      </a:rPr>
                      <m:t>𝑂𝑆</m:t>
                    </m:r>
                  </m:oMath>
                </a14:m>
                <a:r>
                  <a:rPr lang="en-US" sz="1600" dirty="0"/>
                  <a:t>), steady-state error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𝑒</m:t>
                        </m:r>
                      </m:e>
                      <m:sub>
                        <m:r>
                          <a:rPr lang="en-US" sz="1600" i="1">
                            <a:latin typeface="Cambria Math" panose="02040503050406030204" pitchFamily="18" charset="0"/>
                          </a:rPr>
                          <m:t>𝑠𝑠</m:t>
                        </m:r>
                      </m:sub>
                    </m:sSub>
                  </m:oMath>
                </a14:m>
                <a:r>
                  <a:rPr lang="en-US" sz="1600" dirty="0"/>
                  <a:t>)</a:t>
                </a:r>
              </a:p>
              <a:p>
                <a:pPr marL="0" indent="0">
                  <a:buNone/>
                </a:pPr>
                <a:endParaRPr lang="en-US" sz="1600" dirty="0"/>
              </a:p>
              <a:p>
                <a:pPr marL="0" indent="0">
                  <a:buNone/>
                </a:pPr>
                <a:r>
                  <a:rPr lang="en-US" sz="1600" b="1" dirty="0"/>
                  <a:t>Energy usage </a:t>
                </a:r>
              </a:p>
              <a:p>
                <a:pPr marL="0" indent="0">
                  <a:buNone/>
                </a:pPr>
                <a:r>
                  <a:rPr lang="en-US" sz="1600" dirty="0"/>
                  <a:t>Average power consumption (</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rPr>
                          <m:t>𝑃</m:t>
                        </m:r>
                      </m:e>
                    </m:acc>
                  </m:oMath>
                </a14:m>
                <a:r>
                  <a:rPr lang="en-US" sz="1600" dirty="0"/>
                  <a:t>), cost of transportation (</a:t>
                </a:r>
                <a14:m>
                  <m:oMath xmlns:m="http://schemas.openxmlformats.org/officeDocument/2006/math">
                    <m:r>
                      <a:rPr lang="en-US" sz="1600" i="1">
                        <a:latin typeface="Cambria Math" panose="02040503050406030204" pitchFamily="18" charset="0"/>
                      </a:rPr>
                      <m:t>𝐶𝑂𝑇</m:t>
                    </m:r>
                  </m:oMath>
                </a14:m>
                <a:r>
                  <a:rPr lang="en-US" sz="1600" dirty="0"/>
                  <a:t>)</a:t>
                </a:r>
              </a:p>
              <a:p>
                <a:pPr marL="0" indent="0">
                  <a:buNone/>
                </a:pPr>
                <a:endParaRPr lang="en-US" sz="1600" b="1" dirty="0"/>
              </a:p>
              <a:p>
                <a:pPr marL="0" indent="0">
                  <a:buNone/>
                </a:pPr>
                <a:r>
                  <a:rPr lang="en-US" sz="1600" b="1" dirty="0"/>
                  <a:t>Computational time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𝒕</m:t>
                        </m:r>
                      </m:e>
                      <m:sub>
                        <m:r>
                          <a:rPr lang="en-US" sz="1600" b="1" i="1">
                            <a:latin typeface="Cambria Math" panose="02040503050406030204" pitchFamily="18" charset="0"/>
                          </a:rPr>
                          <m:t>𝒄𝒐𝒎𝒑</m:t>
                        </m:r>
                      </m:sub>
                    </m:sSub>
                  </m:oMath>
                </a14:m>
                <a:r>
                  <a:rPr lang="en-US" sz="1600" b="1" dirty="0"/>
                  <a:t>)</a:t>
                </a:r>
              </a:p>
              <a:p>
                <a:pPr marL="0" indent="0">
                  <a:buNone/>
                </a:pPr>
                <a:r>
                  <a:rPr lang="en-US" sz="1600" dirty="0">
                    <a:latin typeface="+mj-lt"/>
                    <a:cs typeface="Courier New" panose="02070309020205020404" pitchFamily="49" charset="0"/>
                  </a:rPr>
                  <a:t>MATLAB</a:t>
                </a:r>
                <a:r>
                  <a:rPr lang="en-US" sz="1600" dirty="0">
                    <a:latin typeface="Courier New" panose="02070309020205020404" pitchFamily="49" charset="0"/>
                    <a:cs typeface="Courier New" panose="02070309020205020404" pitchFamily="49" charset="0"/>
                  </a:rPr>
                  <a:t> Tic Toc </a:t>
                </a:r>
                <a:r>
                  <a:rPr lang="en-US" sz="1600" dirty="0">
                    <a:latin typeface="+mj-lt"/>
                    <a:cs typeface="Courier New" panose="02070309020205020404" pitchFamily="49" charset="0"/>
                  </a:rPr>
                  <a:t>function</a:t>
                </a:r>
              </a:p>
              <a:p>
                <a:pPr marL="0" indent="0">
                  <a:buNone/>
                </a:pPr>
                <a:endParaRPr lang="en-US" sz="1600" dirty="0"/>
              </a:p>
              <a:p>
                <a:pPr>
                  <a:buFontTx/>
                  <a:buChar char="-"/>
                </a:pPr>
                <a:endParaRPr lang="en-US" sz="1600" dirty="0"/>
              </a:p>
              <a:p>
                <a:pPr>
                  <a:buFontTx/>
                  <a:buChar char="-"/>
                </a:pPr>
                <a:endParaRPr lang="en-US" sz="1600" dirty="0"/>
              </a:p>
              <a:p>
                <a:pPr marL="0" indent="0">
                  <a:buNone/>
                </a:pPr>
                <a:endParaRPr lang="en-US" sz="1600" dirty="0"/>
              </a:p>
            </p:txBody>
          </p:sp>
        </mc:Choice>
        <mc:Fallback xmlns="">
          <p:sp>
            <p:nvSpPr>
              <p:cNvPr id="3" name="Content Placeholder 2">
                <a:extLst>
                  <a:ext uri="{FF2B5EF4-FFF2-40B4-BE49-F238E27FC236}">
                    <a16:creationId xmlns:a16="http://schemas.microsoft.com/office/drawing/2014/main" id="{85100D8E-C58C-4B4A-B98A-5AD8703408A0}"/>
                  </a:ext>
                </a:extLst>
              </p:cNvPr>
              <p:cNvSpPr>
                <a:spLocks noGrp="1" noRot="1" noChangeAspect="1" noMove="1" noResize="1" noEditPoints="1" noAdjustHandles="1" noChangeArrowheads="1" noChangeShapeType="1" noTextEdit="1"/>
              </p:cNvSpPr>
              <p:nvPr>
                <p:ph idx="1"/>
              </p:nvPr>
            </p:nvSpPr>
            <p:spPr>
              <a:xfrm>
                <a:off x="228600" y="1461703"/>
                <a:ext cx="8382000" cy="4515351"/>
              </a:xfrm>
              <a:blipFill>
                <a:blip r:embed="rId5"/>
                <a:stretch>
                  <a:fillRect l="-436" t="-108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C01EFF6-E416-4993-807A-A5B61082BECD}"/>
              </a:ext>
            </a:extLst>
          </p:cNvPr>
          <p:cNvSpPr>
            <a:spLocks noGrp="1"/>
          </p:cNvSpPr>
          <p:nvPr>
            <p:ph type="sldNum" sz="quarter" idx="12"/>
          </p:nvPr>
        </p:nvSpPr>
        <p:spPr/>
        <p:txBody>
          <a:bodyPr/>
          <a:lstStyle/>
          <a:p>
            <a:fld id="{E0684831-484F-E04E-A91C-77E82AA5A8B7}" type="slidenum">
              <a:rPr lang="en-US" smtClean="0"/>
              <a:pPr/>
              <a:t>4</a:t>
            </a:fld>
            <a:endParaRPr lang="en-US"/>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BB87B623-731B-4423-B234-0D0F8DFBFED4}"/>
                  </a:ext>
                </a:extLst>
              </p:cNvPr>
              <p:cNvGraphicFramePr>
                <a:graphicFrameLocks noGrp="1"/>
              </p:cNvGraphicFramePr>
              <p:nvPr>
                <p:extLst>
                  <p:ext uri="{D42A27DB-BD31-4B8C-83A1-F6EECF244321}">
                    <p14:modId xmlns:p14="http://schemas.microsoft.com/office/powerpoint/2010/main" val="3471159512"/>
                  </p:ext>
                </p:extLst>
              </p:nvPr>
            </p:nvGraphicFramePr>
            <p:xfrm>
              <a:off x="6383275" y="3160033"/>
              <a:ext cx="5415533" cy="1542057"/>
            </p:xfrm>
            <a:graphic>
              <a:graphicData uri="http://schemas.openxmlformats.org/drawingml/2006/table">
                <a:tbl>
                  <a:tblPr firstRow="1" firstCol="1" bandRow="1">
                    <a:tableStyleId>{2D5ABB26-0587-4C30-8999-92F81FD0307C}</a:tableStyleId>
                  </a:tblPr>
                  <a:tblGrid>
                    <a:gridCol w="802301">
                      <a:extLst>
                        <a:ext uri="{9D8B030D-6E8A-4147-A177-3AD203B41FA5}">
                          <a16:colId xmlns:a16="http://schemas.microsoft.com/office/drawing/2014/main" val="751206149"/>
                        </a:ext>
                      </a:extLst>
                    </a:gridCol>
                    <a:gridCol w="1002877">
                      <a:extLst>
                        <a:ext uri="{9D8B030D-6E8A-4147-A177-3AD203B41FA5}">
                          <a16:colId xmlns:a16="http://schemas.microsoft.com/office/drawing/2014/main" val="3480318052"/>
                        </a:ext>
                      </a:extLst>
                    </a:gridCol>
                    <a:gridCol w="1071964">
                      <a:extLst>
                        <a:ext uri="{9D8B030D-6E8A-4147-A177-3AD203B41FA5}">
                          <a16:colId xmlns:a16="http://schemas.microsoft.com/office/drawing/2014/main" val="1446291907"/>
                        </a:ext>
                      </a:extLst>
                    </a:gridCol>
                    <a:gridCol w="1184508">
                      <a:extLst>
                        <a:ext uri="{9D8B030D-6E8A-4147-A177-3AD203B41FA5}">
                          <a16:colId xmlns:a16="http://schemas.microsoft.com/office/drawing/2014/main" val="2942780065"/>
                        </a:ext>
                      </a:extLst>
                    </a:gridCol>
                    <a:gridCol w="1353883">
                      <a:extLst>
                        <a:ext uri="{9D8B030D-6E8A-4147-A177-3AD203B41FA5}">
                          <a16:colId xmlns:a16="http://schemas.microsoft.com/office/drawing/2014/main" val="3360844751"/>
                        </a:ext>
                      </a:extLst>
                    </a:gridCol>
                  </a:tblGrid>
                  <a:tr h="603591">
                    <a:tc>
                      <a:txBody>
                        <a:bodyPr/>
                        <a:lstStyle/>
                        <a:p>
                          <a:pPr marL="0" marR="0" algn="ctr">
                            <a:spcBef>
                              <a:spcPts val="0"/>
                            </a:spcBef>
                            <a:spcAft>
                              <a:spcPts val="0"/>
                            </a:spcAft>
                          </a:pPr>
                          <a:r>
                            <a:rPr lang="en-US" sz="1600" dirty="0">
                              <a:effectLst/>
                            </a:rPr>
                            <a:t> </a:t>
                          </a:r>
                          <a:endParaRPr lang="en-US" sz="2000" dirty="0">
                            <a:effectLst/>
                            <a:latin typeface="Times New Roman" panose="02020603050405020304" pitchFamily="18" charset="0"/>
                            <a:ea typeface="SimSun" panose="02010600030101010101" pitchFamily="2" charset="-122"/>
                          </a:endParaRPr>
                        </a:p>
                      </a:txBody>
                      <a:tcPr marL="145946" marR="145946" marT="0" marB="0" anchor="ctr">
                        <a:lnB w="381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14:m>
                            <m:oMath xmlns:m="http://schemas.openxmlformats.org/officeDocument/2006/math">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𝒕</m:t>
                                  </m:r>
                                </m:e>
                                <m:sub>
                                  <m:r>
                                    <a:rPr lang="en-US" sz="1600">
                                      <a:effectLst/>
                                      <a:latin typeface="Cambria Math" panose="02040503050406030204" pitchFamily="18" charset="0"/>
                                    </a:rPr>
                                    <m:t>𝒔𝒆𝒕𝒕𝒍𝒆</m:t>
                                  </m:r>
                                </m:sub>
                              </m:sSub>
                            </m:oMath>
                          </a14:m>
                          <a:r>
                            <a:rPr lang="en-US" sz="1600" dirty="0">
                              <a:effectLst/>
                            </a:rPr>
                            <a:t> </a:t>
                          </a:r>
                          <a14:m>
                            <m:oMath xmlns:m="http://schemas.openxmlformats.org/officeDocument/2006/math">
                              <m:r>
                                <a:rPr lang="en-US" sz="1600">
                                  <a:effectLst/>
                                  <a:latin typeface="Cambria Math" panose="02040503050406030204" pitchFamily="18" charset="0"/>
                                </a:rPr>
                                <m:t>(</m:t>
                              </m:r>
                              <m:r>
                                <a:rPr lang="en-US" sz="1600">
                                  <a:effectLst/>
                                  <a:latin typeface="Cambria Math" panose="02040503050406030204" pitchFamily="18" charset="0"/>
                                </a:rPr>
                                <m:t>𝒔</m:t>
                              </m:r>
                              <m:r>
                                <a:rPr lang="en-US" sz="1600">
                                  <a:effectLst/>
                                  <a:latin typeface="Cambria Math" panose="02040503050406030204" pitchFamily="18" charset="0"/>
                                </a:rPr>
                                <m:t>)</m:t>
                              </m:r>
                            </m:oMath>
                          </a14:m>
                          <a:endParaRPr lang="en-US" sz="2000" dirty="0">
                            <a:effectLst/>
                            <a:latin typeface="Times New Roman" panose="02020603050405020304" pitchFamily="18" charset="0"/>
                            <a:ea typeface="SimSun" panose="02010600030101010101" pitchFamily="2" charset="-122"/>
                          </a:endParaRPr>
                        </a:p>
                      </a:txBody>
                      <a:tcPr marL="145946" marR="145946" marT="0" marB="0" anchor="ctr">
                        <a:lnB w="381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14:m>
                            <m:oMath xmlns:m="http://schemas.openxmlformats.org/officeDocument/2006/math">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𝒕</m:t>
                                  </m:r>
                                </m:e>
                                <m:sub>
                                  <m:r>
                                    <a:rPr lang="en-US" sz="1600">
                                      <a:effectLst/>
                                      <a:latin typeface="Cambria Math" panose="02040503050406030204" pitchFamily="18" charset="0"/>
                                    </a:rPr>
                                    <m:t>𝒓𝒊𝒔𝒆</m:t>
                                  </m:r>
                                </m:sub>
                              </m:sSub>
                              <m:r>
                                <a:rPr lang="en-US" sz="1600">
                                  <a:effectLst/>
                                  <a:latin typeface="Cambria Math" panose="02040503050406030204" pitchFamily="18" charset="0"/>
                                </a:rPr>
                                <m:t> </m:t>
                              </m:r>
                            </m:oMath>
                          </a14:m>
                          <a:r>
                            <a:rPr lang="en-US" sz="1600" dirty="0">
                              <a:effectLst/>
                            </a:rPr>
                            <a:t> </a:t>
                          </a:r>
                        </a:p>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1600">
                                    <a:effectLst/>
                                    <a:latin typeface="Cambria Math" panose="02040503050406030204" pitchFamily="18" charset="0"/>
                                  </a:rPr>
                                  <m:t>(</m:t>
                                </m:r>
                                <m:r>
                                  <a:rPr lang="en-US" sz="1600">
                                    <a:effectLst/>
                                    <a:latin typeface="Cambria Math" panose="02040503050406030204" pitchFamily="18" charset="0"/>
                                  </a:rPr>
                                  <m:t>𝒔</m:t>
                                </m:r>
                                <m:r>
                                  <a:rPr lang="en-US" sz="1600">
                                    <a:effectLst/>
                                    <a:latin typeface="Cambria Math" panose="02040503050406030204" pitchFamily="18" charset="0"/>
                                  </a:rPr>
                                  <m:t>)</m:t>
                                </m:r>
                              </m:oMath>
                            </m:oMathPara>
                          </a14:m>
                          <a:endParaRPr lang="en-US" sz="2000" dirty="0">
                            <a:effectLst/>
                            <a:latin typeface="Times New Roman" panose="02020603050405020304" pitchFamily="18" charset="0"/>
                            <a:ea typeface="SimSun" panose="02010600030101010101" pitchFamily="2" charset="-122"/>
                          </a:endParaRPr>
                        </a:p>
                      </a:txBody>
                      <a:tcPr marL="145946" marR="145946" marT="0" marB="0" anchor="ctr">
                        <a:lnB w="381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1600">
                                    <a:effectLst/>
                                    <a:latin typeface="Cambria Math" panose="02040503050406030204" pitchFamily="18" charset="0"/>
                                  </a:rPr>
                                  <m:t>𝑶𝑺</m:t>
                                </m:r>
                              </m:oMath>
                            </m:oMathPara>
                          </a14:m>
                          <a:endParaRPr lang="en-US" sz="2000" dirty="0">
                            <a:effectLst/>
                            <a:latin typeface="Times New Roman" panose="02020603050405020304" pitchFamily="18" charset="0"/>
                            <a:ea typeface="SimSun" panose="02010600030101010101" pitchFamily="2" charset="-122"/>
                          </a:endParaRPr>
                        </a:p>
                      </a:txBody>
                      <a:tcPr marL="145946" marR="145946" marT="0" marB="0" anchor="ctr">
                        <a:lnB w="381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𝒆</m:t>
                                    </m:r>
                                  </m:e>
                                  <m:sub>
                                    <m:r>
                                      <a:rPr lang="en-US" sz="1600">
                                        <a:effectLst/>
                                        <a:latin typeface="Cambria Math" panose="02040503050406030204" pitchFamily="18" charset="0"/>
                                      </a:rPr>
                                      <m:t>𝒔𝒔</m:t>
                                    </m:r>
                                  </m:sub>
                                </m:sSub>
                              </m:oMath>
                            </m:oMathPara>
                          </a14:m>
                          <a:endParaRPr lang="en-US" sz="2000" dirty="0">
                            <a:effectLst/>
                            <a:latin typeface="Times New Roman" panose="02020603050405020304" pitchFamily="18" charset="0"/>
                            <a:ea typeface="SimSun" panose="02010600030101010101" pitchFamily="2" charset="-122"/>
                          </a:endParaRPr>
                        </a:p>
                      </a:txBody>
                      <a:tcPr marL="145946" marR="145946" marT="0" marB="0"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6096374"/>
                      </a:ext>
                    </a:extLst>
                  </a:tr>
                  <a:tr h="469233">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1600">
                                    <a:effectLst/>
                                    <a:latin typeface="Cambria Math" panose="02040503050406030204" pitchFamily="18" charset="0"/>
                                  </a:rPr>
                                  <m:t>𝑥</m:t>
                                </m:r>
                                <m:r>
                                  <a:rPr lang="en-US" sz="1600">
                                    <a:effectLst/>
                                    <a:latin typeface="Cambria Math" panose="02040503050406030204" pitchFamily="18" charset="0"/>
                                  </a:rPr>
                                  <m:t> (</m:t>
                                </m:r>
                                <m:r>
                                  <m:rPr>
                                    <m:sty m:val="p"/>
                                  </m:rPr>
                                  <a:rPr lang="en-US" sz="1600">
                                    <a:effectLst/>
                                    <a:latin typeface="Cambria Math" panose="02040503050406030204" pitchFamily="18" charset="0"/>
                                  </a:rPr>
                                  <m:t>m</m:t>
                                </m:r>
                                <m:r>
                                  <a:rPr lang="en-US" sz="1600">
                                    <a:effectLst/>
                                    <a:latin typeface="Cambria Math" panose="02040503050406030204" pitchFamily="18" charset="0"/>
                                  </a:rPr>
                                  <m:t>)</m:t>
                                </m:r>
                              </m:oMath>
                            </m:oMathPara>
                          </a14:m>
                          <a:endParaRPr lang="en-US" sz="2000" dirty="0">
                            <a:effectLst/>
                            <a:latin typeface="Times New Roman" panose="02020603050405020304" pitchFamily="18" charset="0"/>
                            <a:ea typeface="SimSun" panose="02010600030101010101" pitchFamily="2" charset="-122"/>
                          </a:endParaRPr>
                        </a:p>
                      </a:txBody>
                      <a:tcPr marL="145946" marR="145946" marT="0" marB="0" anchor="ctr">
                        <a:lnT w="38100" cap="flat" cmpd="sng" algn="ctr">
                          <a:solidFill>
                            <a:schemeClr val="tx1"/>
                          </a:solidFill>
                          <a:prstDash val="solid"/>
                          <a:round/>
                          <a:headEnd type="none" w="med" len="med"/>
                          <a:tailEnd type="none" w="med" len="med"/>
                        </a:lnT>
                      </a:tcPr>
                    </a:tc>
                    <a:tc>
                      <a:txBody>
                        <a:bodyPr/>
                        <a:lstStyle/>
                        <a:p>
                          <a:pPr marL="0" marR="0" algn="ctr">
                            <a:spcBef>
                              <a:spcPts val="0"/>
                            </a:spcBef>
                            <a:spcAft>
                              <a:spcPts val="0"/>
                            </a:spcAft>
                          </a:pPr>
                          <a:r>
                            <a:rPr lang="en-US" sz="1600">
                              <a:effectLst/>
                            </a:rPr>
                            <a:t>16</a:t>
                          </a:r>
                          <a:endParaRPr lang="en-US" sz="2000">
                            <a:effectLst/>
                            <a:latin typeface="Times New Roman" panose="02020603050405020304" pitchFamily="18" charset="0"/>
                            <a:ea typeface="SimSun" panose="02010600030101010101" pitchFamily="2" charset="-122"/>
                          </a:endParaRPr>
                        </a:p>
                      </a:txBody>
                      <a:tcPr marL="145946" marR="145946" marT="0" marB="0" anchor="ctr">
                        <a:lnT w="38100" cap="flat" cmpd="sng" algn="ctr">
                          <a:solidFill>
                            <a:schemeClr val="tx1"/>
                          </a:solidFill>
                          <a:prstDash val="solid"/>
                          <a:round/>
                          <a:headEnd type="none" w="med" len="med"/>
                          <a:tailEnd type="none" w="med" len="med"/>
                        </a:lnT>
                      </a:tcPr>
                    </a:tc>
                    <a:tc>
                      <a:txBody>
                        <a:bodyPr/>
                        <a:lstStyle/>
                        <a:p>
                          <a:pPr marL="0" marR="0" algn="ctr">
                            <a:spcBef>
                              <a:spcPts val="0"/>
                            </a:spcBef>
                            <a:spcAft>
                              <a:spcPts val="0"/>
                            </a:spcAft>
                          </a:pPr>
                          <a:r>
                            <a:rPr lang="en-US" sz="1600" dirty="0">
                              <a:effectLst/>
                            </a:rPr>
                            <a:t>10</a:t>
                          </a:r>
                          <a:endParaRPr lang="en-US" sz="2000" dirty="0">
                            <a:effectLst/>
                            <a:latin typeface="Times New Roman" panose="02020603050405020304" pitchFamily="18" charset="0"/>
                            <a:ea typeface="SimSun" panose="02010600030101010101" pitchFamily="2" charset="-122"/>
                          </a:endParaRPr>
                        </a:p>
                      </a:txBody>
                      <a:tcPr marL="145946" marR="145946" marT="0" marB="0" anchor="ctr">
                        <a:lnT w="38100" cap="flat" cmpd="sng" algn="ctr">
                          <a:solidFill>
                            <a:schemeClr val="tx1"/>
                          </a:solidFill>
                          <a:prstDash val="solid"/>
                          <a:round/>
                          <a:headEnd type="none" w="med" len="med"/>
                          <a:tailEnd type="none" w="med" len="med"/>
                        </a:lnT>
                      </a:tcPr>
                    </a:tc>
                    <a:tc>
                      <a:txBody>
                        <a:bodyPr/>
                        <a:lstStyle/>
                        <a:p>
                          <a:pPr marL="0" marR="0" algn="ctr">
                            <a:spcBef>
                              <a:spcPts val="0"/>
                            </a:spcBef>
                            <a:spcAft>
                              <a:spcPts val="0"/>
                            </a:spcAft>
                          </a:pPr>
                          <a:r>
                            <a:rPr lang="en-US" sz="1600" dirty="0">
                              <a:effectLst/>
                            </a:rPr>
                            <a:t>0.1</a:t>
                          </a:r>
                          <a:endParaRPr lang="en-US" sz="2000" dirty="0">
                            <a:effectLst/>
                            <a:latin typeface="Times New Roman" panose="02020603050405020304" pitchFamily="18" charset="0"/>
                            <a:ea typeface="SimSun" panose="02010600030101010101" pitchFamily="2" charset="-122"/>
                          </a:endParaRPr>
                        </a:p>
                      </a:txBody>
                      <a:tcPr marL="145946" marR="145946" marT="0" marB="0" anchor="ctr">
                        <a:lnT w="38100" cap="flat" cmpd="sng" algn="ctr">
                          <a:solidFill>
                            <a:schemeClr val="tx1"/>
                          </a:solidFill>
                          <a:prstDash val="solid"/>
                          <a:round/>
                          <a:headEnd type="none" w="med" len="med"/>
                          <a:tailEnd type="none" w="med" len="med"/>
                        </a:lnT>
                      </a:tcPr>
                    </a:tc>
                    <a:tc>
                      <a:txBody>
                        <a:bodyPr/>
                        <a:lstStyle/>
                        <a:p>
                          <a:pPr marL="0" marR="0" algn="ctr">
                            <a:spcBef>
                              <a:spcPts val="0"/>
                            </a:spcBef>
                            <a:spcAft>
                              <a:spcPts val="0"/>
                            </a:spcAft>
                          </a:pPr>
                          <a:r>
                            <a:rPr lang="en-US" sz="1600">
                              <a:effectLst/>
                            </a:rPr>
                            <a:t>0.02</a:t>
                          </a:r>
                          <a:endParaRPr lang="en-US" sz="2000">
                            <a:effectLst/>
                            <a:latin typeface="Times New Roman" panose="02020603050405020304" pitchFamily="18" charset="0"/>
                            <a:ea typeface="SimSun" panose="02010600030101010101" pitchFamily="2" charset="-122"/>
                          </a:endParaRPr>
                        </a:p>
                      </a:txBody>
                      <a:tcPr marL="145946" marR="145946" marT="0" marB="0"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976140821"/>
                      </a:ext>
                    </a:extLst>
                  </a:tr>
                  <a:tr h="469233">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1600">
                                    <a:effectLst/>
                                    <a:latin typeface="Cambria Math" panose="02040503050406030204" pitchFamily="18" charset="0"/>
                                  </a:rPr>
                                  <m:t>𝜃</m:t>
                                </m:r>
                                <m:r>
                                  <a:rPr lang="en-US" sz="1600">
                                    <a:effectLst/>
                                    <a:latin typeface="Cambria Math" panose="02040503050406030204" pitchFamily="18" charset="0"/>
                                  </a:rPr>
                                  <m:t> (</m:t>
                                </m:r>
                                <m:r>
                                  <m:rPr>
                                    <m:sty m:val="p"/>
                                  </m:rPr>
                                  <a:rPr lang="en-US" sz="1600">
                                    <a:effectLst/>
                                    <a:latin typeface="Cambria Math" panose="02040503050406030204" pitchFamily="18" charset="0"/>
                                  </a:rPr>
                                  <m:t>rad</m:t>
                                </m:r>
                                <m:r>
                                  <a:rPr lang="en-US" sz="1600">
                                    <a:effectLst/>
                                    <a:latin typeface="Cambria Math" panose="02040503050406030204" pitchFamily="18" charset="0"/>
                                  </a:rPr>
                                  <m:t>)</m:t>
                                </m:r>
                              </m:oMath>
                            </m:oMathPara>
                          </a14:m>
                          <a:endParaRPr lang="en-US" sz="2000">
                            <a:effectLst/>
                            <a:latin typeface="Times New Roman" panose="02020603050405020304" pitchFamily="18" charset="0"/>
                            <a:ea typeface="SimSun" panose="02010600030101010101" pitchFamily="2" charset="-122"/>
                          </a:endParaRPr>
                        </a:p>
                      </a:txBody>
                      <a:tcPr marL="145946" marR="145946" marT="0" marB="0" anchor="ctr"/>
                    </a:tc>
                    <a:tc>
                      <a:txBody>
                        <a:bodyPr/>
                        <a:lstStyle/>
                        <a:p>
                          <a:pPr marL="0" marR="0" algn="ctr">
                            <a:spcBef>
                              <a:spcPts val="0"/>
                            </a:spcBef>
                            <a:spcAft>
                              <a:spcPts val="0"/>
                            </a:spcAft>
                          </a:pPr>
                          <a:r>
                            <a:rPr lang="en-US" sz="1600">
                              <a:effectLst/>
                            </a:rPr>
                            <a:t>10</a:t>
                          </a:r>
                          <a:endParaRPr lang="en-US" sz="2000">
                            <a:effectLst/>
                            <a:latin typeface="Times New Roman" panose="02020603050405020304" pitchFamily="18" charset="0"/>
                            <a:ea typeface="SimSun" panose="02010600030101010101" pitchFamily="2" charset="-122"/>
                          </a:endParaRPr>
                        </a:p>
                      </a:txBody>
                      <a:tcPr marL="145946" marR="145946" marT="0" marB="0" anchor="ctr"/>
                    </a:tc>
                    <a:tc>
                      <a:txBody>
                        <a:bodyPr/>
                        <a:lstStyle/>
                        <a:p>
                          <a:pPr marL="0" marR="0" algn="ctr">
                            <a:spcBef>
                              <a:spcPts val="0"/>
                            </a:spcBef>
                            <a:spcAft>
                              <a:spcPts val="0"/>
                            </a:spcAft>
                          </a:pPr>
                          <a:r>
                            <a:rPr lang="en-US" sz="1600" dirty="0">
                              <a:effectLst/>
                            </a:rPr>
                            <a:t>-</a:t>
                          </a:r>
                          <a:endParaRPr lang="en-US" sz="2000" dirty="0">
                            <a:effectLst/>
                            <a:latin typeface="Times New Roman" panose="02020603050405020304" pitchFamily="18" charset="0"/>
                            <a:ea typeface="SimSun" panose="02010600030101010101" pitchFamily="2" charset="-122"/>
                          </a:endParaRPr>
                        </a:p>
                      </a:txBody>
                      <a:tcPr marL="145946" marR="145946" marT="0" marB="0" anchor="ctr"/>
                    </a:tc>
                    <a:tc>
                      <a:txBody>
                        <a:bodyPr/>
                        <a:lstStyle/>
                        <a:p>
                          <a:pPr marL="0" marR="0" algn="ctr">
                            <a:spcBef>
                              <a:spcPts val="0"/>
                            </a:spcBef>
                            <a:spcAft>
                              <a:spcPts val="0"/>
                            </a:spcAft>
                          </a:pPr>
                          <a:r>
                            <a:rPr lang="en-US" sz="1600" dirty="0">
                              <a:effectLst/>
                            </a:rPr>
                            <a:t>0.1</a:t>
                          </a:r>
                          <a:endParaRPr lang="en-US" sz="2000" dirty="0">
                            <a:effectLst/>
                            <a:latin typeface="Times New Roman" panose="02020603050405020304" pitchFamily="18" charset="0"/>
                            <a:ea typeface="SimSun" panose="02010600030101010101" pitchFamily="2" charset="-122"/>
                          </a:endParaRPr>
                        </a:p>
                      </a:txBody>
                      <a:tcPr marL="145946" marR="145946" marT="0" marB="0" anchor="ctr"/>
                    </a:tc>
                    <a:tc>
                      <a:txBody>
                        <a:bodyPr/>
                        <a:lstStyle/>
                        <a:p>
                          <a:pPr marL="0" marR="0" algn="ctr">
                            <a:spcBef>
                              <a:spcPts val="0"/>
                            </a:spcBef>
                            <a:spcAft>
                              <a:spcPts val="0"/>
                            </a:spcAft>
                          </a:pPr>
                          <a:r>
                            <a:rPr lang="en-US" sz="1600" dirty="0">
                              <a:effectLst/>
                            </a:rPr>
                            <a:t>0.05</a:t>
                          </a:r>
                          <a:endParaRPr lang="en-US" sz="2000" dirty="0">
                            <a:effectLst/>
                            <a:latin typeface="Times New Roman" panose="02020603050405020304" pitchFamily="18" charset="0"/>
                            <a:ea typeface="SimSun" panose="02010600030101010101" pitchFamily="2" charset="-122"/>
                          </a:endParaRPr>
                        </a:p>
                      </a:txBody>
                      <a:tcPr marL="145946" marR="145946" marT="0" marB="0" anchor="ctr"/>
                    </a:tc>
                    <a:extLst>
                      <a:ext uri="{0D108BD9-81ED-4DB2-BD59-A6C34878D82A}">
                        <a16:rowId xmlns:a16="http://schemas.microsoft.com/office/drawing/2014/main" val="1863018665"/>
                      </a:ext>
                    </a:extLst>
                  </a:tr>
                </a:tbl>
              </a:graphicData>
            </a:graphic>
          </p:graphicFrame>
        </mc:Choice>
        <mc:Fallback xmlns="">
          <p:graphicFrame>
            <p:nvGraphicFramePr>
              <p:cNvPr id="5" name="Table 4">
                <a:extLst>
                  <a:ext uri="{FF2B5EF4-FFF2-40B4-BE49-F238E27FC236}">
                    <a16:creationId xmlns:a16="http://schemas.microsoft.com/office/drawing/2014/main" id="{BB87B623-731B-4423-B234-0D0F8DFBFED4}"/>
                  </a:ext>
                </a:extLst>
              </p:cNvPr>
              <p:cNvGraphicFramePr>
                <a:graphicFrameLocks noGrp="1"/>
              </p:cNvGraphicFramePr>
              <p:nvPr>
                <p:extLst>
                  <p:ext uri="{D42A27DB-BD31-4B8C-83A1-F6EECF244321}">
                    <p14:modId xmlns:p14="http://schemas.microsoft.com/office/powerpoint/2010/main" val="3471159512"/>
                  </p:ext>
                </p:extLst>
              </p:nvPr>
            </p:nvGraphicFramePr>
            <p:xfrm>
              <a:off x="6383275" y="3160033"/>
              <a:ext cx="5415533" cy="1542057"/>
            </p:xfrm>
            <a:graphic>
              <a:graphicData uri="http://schemas.openxmlformats.org/drawingml/2006/table">
                <a:tbl>
                  <a:tblPr firstRow="1" firstCol="1" bandRow="1">
                    <a:tableStyleId>{2D5ABB26-0587-4C30-8999-92F81FD0307C}</a:tableStyleId>
                  </a:tblPr>
                  <a:tblGrid>
                    <a:gridCol w="802301">
                      <a:extLst>
                        <a:ext uri="{9D8B030D-6E8A-4147-A177-3AD203B41FA5}">
                          <a16:colId xmlns:a16="http://schemas.microsoft.com/office/drawing/2014/main" val="751206149"/>
                        </a:ext>
                      </a:extLst>
                    </a:gridCol>
                    <a:gridCol w="1002877">
                      <a:extLst>
                        <a:ext uri="{9D8B030D-6E8A-4147-A177-3AD203B41FA5}">
                          <a16:colId xmlns:a16="http://schemas.microsoft.com/office/drawing/2014/main" val="3480318052"/>
                        </a:ext>
                      </a:extLst>
                    </a:gridCol>
                    <a:gridCol w="1071964">
                      <a:extLst>
                        <a:ext uri="{9D8B030D-6E8A-4147-A177-3AD203B41FA5}">
                          <a16:colId xmlns:a16="http://schemas.microsoft.com/office/drawing/2014/main" val="1446291907"/>
                        </a:ext>
                      </a:extLst>
                    </a:gridCol>
                    <a:gridCol w="1184508">
                      <a:extLst>
                        <a:ext uri="{9D8B030D-6E8A-4147-A177-3AD203B41FA5}">
                          <a16:colId xmlns:a16="http://schemas.microsoft.com/office/drawing/2014/main" val="2942780065"/>
                        </a:ext>
                      </a:extLst>
                    </a:gridCol>
                    <a:gridCol w="1353883">
                      <a:extLst>
                        <a:ext uri="{9D8B030D-6E8A-4147-A177-3AD203B41FA5}">
                          <a16:colId xmlns:a16="http://schemas.microsoft.com/office/drawing/2014/main" val="3360844751"/>
                        </a:ext>
                      </a:extLst>
                    </a:gridCol>
                  </a:tblGrid>
                  <a:tr h="603591">
                    <a:tc>
                      <a:txBody>
                        <a:bodyPr/>
                        <a:lstStyle/>
                        <a:p>
                          <a:pPr marL="0" marR="0" algn="ctr">
                            <a:spcBef>
                              <a:spcPts val="0"/>
                            </a:spcBef>
                            <a:spcAft>
                              <a:spcPts val="0"/>
                            </a:spcAft>
                          </a:pPr>
                          <a:r>
                            <a:rPr lang="en-US" sz="1600" dirty="0">
                              <a:effectLst/>
                            </a:rPr>
                            <a:t> </a:t>
                          </a:r>
                          <a:endParaRPr lang="en-US" sz="2000" dirty="0">
                            <a:effectLst/>
                            <a:latin typeface="Times New Roman" panose="02020603050405020304" pitchFamily="18" charset="0"/>
                            <a:ea typeface="SimSun" panose="02010600030101010101" pitchFamily="2" charset="-122"/>
                          </a:endParaRPr>
                        </a:p>
                      </a:txBody>
                      <a:tcPr marL="145946" marR="145946" marT="0" marB="0" anchor="ctr">
                        <a:lnB w="38100" cap="flat" cmpd="sng" algn="ctr">
                          <a:solidFill>
                            <a:schemeClr val="tx1"/>
                          </a:solidFill>
                          <a:prstDash val="solid"/>
                          <a:round/>
                          <a:headEnd type="none" w="med" len="med"/>
                          <a:tailEnd type="none" w="med" len="med"/>
                        </a:lnB>
                      </a:tcPr>
                    </a:tc>
                    <a:tc>
                      <a:txBody>
                        <a:bodyPr/>
                        <a:lstStyle/>
                        <a:p>
                          <a:endParaRPr lang="en-US"/>
                        </a:p>
                      </a:txBody>
                      <a:tcPr marL="145946" marR="145946" marT="0" marB="0" anchor="ctr">
                        <a:lnB w="38100" cap="flat" cmpd="sng" algn="ctr">
                          <a:solidFill>
                            <a:schemeClr val="tx1"/>
                          </a:solidFill>
                          <a:prstDash val="solid"/>
                          <a:round/>
                          <a:headEnd type="none" w="med" len="med"/>
                          <a:tailEnd type="none" w="med" len="med"/>
                        </a:lnB>
                        <a:blipFill>
                          <a:blip r:embed="rId6"/>
                          <a:stretch>
                            <a:fillRect l="-80488" r="-363415" b="-157576"/>
                          </a:stretch>
                        </a:blipFill>
                      </a:tcPr>
                    </a:tc>
                    <a:tc>
                      <a:txBody>
                        <a:bodyPr/>
                        <a:lstStyle/>
                        <a:p>
                          <a:endParaRPr lang="en-US"/>
                        </a:p>
                      </a:txBody>
                      <a:tcPr marL="145946" marR="145946" marT="0" marB="0" anchor="ctr">
                        <a:lnB w="38100" cap="flat" cmpd="sng" algn="ctr">
                          <a:solidFill>
                            <a:schemeClr val="tx1"/>
                          </a:solidFill>
                          <a:prstDash val="solid"/>
                          <a:round/>
                          <a:headEnd type="none" w="med" len="med"/>
                          <a:tailEnd type="none" w="med" len="med"/>
                        </a:lnB>
                        <a:blipFill>
                          <a:blip r:embed="rId6"/>
                          <a:stretch>
                            <a:fillRect l="-168182" r="-238636" b="-157576"/>
                          </a:stretch>
                        </a:blipFill>
                      </a:tcPr>
                    </a:tc>
                    <a:tc>
                      <a:txBody>
                        <a:bodyPr/>
                        <a:lstStyle/>
                        <a:p>
                          <a:endParaRPr lang="en-US"/>
                        </a:p>
                      </a:txBody>
                      <a:tcPr marL="145946" marR="145946" marT="0" marB="0" anchor="ctr">
                        <a:lnB w="38100" cap="flat" cmpd="sng" algn="ctr">
                          <a:solidFill>
                            <a:schemeClr val="tx1"/>
                          </a:solidFill>
                          <a:prstDash val="solid"/>
                          <a:round/>
                          <a:headEnd type="none" w="med" len="med"/>
                          <a:tailEnd type="none" w="med" len="med"/>
                        </a:lnB>
                        <a:blipFill>
                          <a:blip r:embed="rId6"/>
                          <a:stretch>
                            <a:fillRect l="-242051" r="-115385" b="-157576"/>
                          </a:stretch>
                        </a:blipFill>
                      </a:tcPr>
                    </a:tc>
                    <a:tc>
                      <a:txBody>
                        <a:bodyPr/>
                        <a:lstStyle/>
                        <a:p>
                          <a:endParaRPr lang="en-US"/>
                        </a:p>
                      </a:txBody>
                      <a:tcPr marL="145946" marR="145946" marT="0" marB="0" anchor="ctr">
                        <a:lnB w="38100" cap="flat" cmpd="sng" algn="ctr">
                          <a:solidFill>
                            <a:schemeClr val="tx1"/>
                          </a:solidFill>
                          <a:prstDash val="solid"/>
                          <a:round/>
                          <a:headEnd type="none" w="med" len="med"/>
                          <a:tailEnd type="none" w="med" len="med"/>
                        </a:lnB>
                        <a:blipFill>
                          <a:blip r:embed="rId6"/>
                          <a:stretch>
                            <a:fillRect l="-300450" r="-1351" b="-157576"/>
                          </a:stretch>
                        </a:blipFill>
                      </a:tcPr>
                    </a:tc>
                    <a:extLst>
                      <a:ext uri="{0D108BD9-81ED-4DB2-BD59-A6C34878D82A}">
                        <a16:rowId xmlns:a16="http://schemas.microsoft.com/office/drawing/2014/main" val="3586096374"/>
                      </a:ext>
                    </a:extLst>
                  </a:tr>
                  <a:tr h="469233">
                    <a:tc>
                      <a:txBody>
                        <a:bodyPr/>
                        <a:lstStyle/>
                        <a:p>
                          <a:endParaRPr lang="en-US"/>
                        </a:p>
                      </a:txBody>
                      <a:tcPr marL="145946" marR="145946" marT="0" marB="0" anchor="ctr">
                        <a:lnT w="38100" cap="flat" cmpd="sng" algn="ctr">
                          <a:solidFill>
                            <a:schemeClr val="tx1"/>
                          </a:solidFill>
                          <a:prstDash val="solid"/>
                          <a:round/>
                          <a:headEnd type="none" w="med" len="med"/>
                          <a:tailEnd type="none" w="med" len="med"/>
                        </a:lnT>
                        <a:blipFill>
                          <a:blip r:embed="rId6"/>
                          <a:stretch>
                            <a:fillRect t="-126923" r="-575758" b="-100000"/>
                          </a:stretch>
                        </a:blipFill>
                      </a:tcPr>
                    </a:tc>
                    <a:tc>
                      <a:txBody>
                        <a:bodyPr/>
                        <a:lstStyle/>
                        <a:p>
                          <a:pPr marL="0" marR="0" algn="ctr">
                            <a:spcBef>
                              <a:spcPts val="0"/>
                            </a:spcBef>
                            <a:spcAft>
                              <a:spcPts val="0"/>
                            </a:spcAft>
                          </a:pPr>
                          <a:r>
                            <a:rPr lang="en-US" sz="1600">
                              <a:effectLst/>
                            </a:rPr>
                            <a:t>16</a:t>
                          </a:r>
                          <a:endParaRPr lang="en-US" sz="2000">
                            <a:effectLst/>
                            <a:latin typeface="Times New Roman" panose="02020603050405020304" pitchFamily="18" charset="0"/>
                            <a:ea typeface="SimSun" panose="02010600030101010101" pitchFamily="2" charset="-122"/>
                          </a:endParaRPr>
                        </a:p>
                      </a:txBody>
                      <a:tcPr marL="145946" marR="145946" marT="0" marB="0" anchor="ctr">
                        <a:lnT w="38100" cap="flat" cmpd="sng" algn="ctr">
                          <a:solidFill>
                            <a:schemeClr val="tx1"/>
                          </a:solidFill>
                          <a:prstDash val="solid"/>
                          <a:round/>
                          <a:headEnd type="none" w="med" len="med"/>
                          <a:tailEnd type="none" w="med" len="med"/>
                        </a:lnT>
                      </a:tcPr>
                    </a:tc>
                    <a:tc>
                      <a:txBody>
                        <a:bodyPr/>
                        <a:lstStyle/>
                        <a:p>
                          <a:pPr marL="0" marR="0" algn="ctr">
                            <a:spcBef>
                              <a:spcPts val="0"/>
                            </a:spcBef>
                            <a:spcAft>
                              <a:spcPts val="0"/>
                            </a:spcAft>
                          </a:pPr>
                          <a:r>
                            <a:rPr lang="en-US" sz="1600" dirty="0">
                              <a:effectLst/>
                            </a:rPr>
                            <a:t>10</a:t>
                          </a:r>
                          <a:endParaRPr lang="en-US" sz="2000" dirty="0">
                            <a:effectLst/>
                            <a:latin typeface="Times New Roman" panose="02020603050405020304" pitchFamily="18" charset="0"/>
                            <a:ea typeface="SimSun" panose="02010600030101010101" pitchFamily="2" charset="-122"/>
                          </a:endParaRPr>
                        </a:p>
                      </a:txBody>
                      <a:tcPr marL="145946" marR="145946" marT="0" marB="0" anchor="ctr">
                        <a:lnT w="38100" cap="flat" cmpd="sng" algn="ctr">
                          <a:solidFill>
                            <a:schemeClr val="tx1"/>
                          </a:solidFill>
                          <a:prstDash val="solid"/>
                          <a:round/>
                          <a:headEnd type="none" w="med" len="med"/>
                          <a:tailEnd type="none" w="med" len="med"/>
                        </a:lnT>
                      </a:tcPr>
                    </a:tc>
                    <a:tc>
                      <a:txBody>
                        <a:bodyPr/>
                        <a:lstStyle/>
                        <a:p>
                          <a:pPr marL="0" marR="0" algn="ctr">
                            <a:spcBef>
                              <a:spcPts val="0"/>
                            </a:spcBef>
                            <a:spcAft>
                              <a:spcPts val="0"/>
                            </a:spcAft>
                          </a:pPr>
                          <a:r>
                            <a:rPr lang="en-US" sz="1600" dirty="0">
                              <a:effectLst/>
                            </a:rPr>
                            <a:t>0.1</a:t>
                          </a:r>
                          <a:endParaRPr lang="en-US" sz="2000" dirty="0">
                            <a:effectLst/>
                            <a:latin typeface="Times New Roman" panose="02020603050405020304" pitchFamily="18" charset="0"/>
                            <a:ea typeface="SimSun" panose="02010600030101010101" pitchFamily="2" charset="-122"/>
                          </a:endParaRPr>
                        </a:p>
                      </a:txBody>
                      <a:tcPr marL="145946" marR="145946" marT="0" marB="0" anchor="ctr">
                        <a:lnT w="38100" cap="flat" cmpd="sng" algn="ctr">
                          <a:solidFill>
                            <a:schemeClr val="tx1"/>
                          </a:solidFill>
                          <a:prstDash val="solid"/>
                          <a:round/>
                          <a:headEnd type="none" w="med" len="med"/>
                          <a:tailEnd type="none" w="med" len="med"/>
                        </a:lnT>
                      </a:tcPr>
                    </a:tc>
                    <a:tc>
                      <a:txBody>
                        <a:bodyPr/>
                        <a:lstStyle/>
                        <a:p>
                          <a:pPr marL="0" marR="0" algn="ctr">
                            <a:spcBef>
                              <a:spcPts val="0"/>
                            </a:spcBef>
                            <a:spcAft>
                              <a:spcPts val="0"/>
                            </a:spcAft>
                          </a:pPr>
                          <a:r>
                            <a:rPr lang="en-US" sz="1600">
                              <a:effectLst/>
                            </a:rPr>
                            <a:t>0.02</a:t>
                          </a:r>
                          <a:endParaRPr lang="en-US" sz="2000">
                            <a:effectLst/>
                            <a:latin typeface="Times New Roman" panose="02020603050405020304" pitchFamily="18" charset="0"/>
                            <a:ea typeface="SimSun" panose="02010600030101010101" pitchFamily="2" charset="-122"/>
                          </a:endParaRPr>
                        </a:p>
                      </a:txBody>
                      <a:tcPr marL="145946" marR="145946" marT="0" marB="0"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976140821"/>
                      </a:ext>
                    </a:extLst>
                  </a:tr>
                  <a:tr h="469233">
                    <a:tc>
                      <a:txBody>
                        <a:bodyPr/>
                        <a:lstStyle/>
                        <a:p>
                          <a:endParaRPr lang="en-US"/>
                        </a:p>
                      </a:txBody>
                      <a:tcPr marL="145946" marR="145946" marT="0" marB="0" anchor="ctr">
                        <a:blipFill>
                          <a:blip r:embed="rId6"/>
                          <a:stretch>
                            <a:fillRect t="-229870" r="-575758" b="-1299"/>
                          </a:stretch>
                        </a:blipFill>
                      </a:tcPr>
                    </a:tc>
                    <a:tc>
                      <a:txBody>
                        <a:bodyPr/>
                        <a:lstStyle/>
                        <a:p>
                          <a:pPr marL="0" marR="0" algn="ctr">
                            <a:spcBef>
                              <a:spcPts val="0"/>
                            </a:spcBef>
                            <a:spcAft>
                              <a:spcPts val="0"/>
                            </a:spcAft>
                          </a:pPr>
                          <a:r>
                            <a:rPr lang="en-US" sz="1600">
                              <a:effectLst/>
                            </a:rPr>
                            <a:t>10</a:t>
                          </a:r>
                          <a:endParaRPr lang="en-US" sz="2000">
                            <a:effectLst/>
                            <a:latin typeface="Times New Roman" panose="02020603050405020304" pitchFamily="18" charset="0"/>
                            <a:ea typeface="SimSun" panose="02010600030101010101" pitchFamily="2" charset="-122"/>
                          </a:endParaRPr>
                        </a:p>
                      </a:txBody>
                      <a:tcPr marL="145946" marR="145946" marT="0" marB="0" anchor="ctr"/>
                    </a:tc>
                    <a:tc>
                      <a:txBody>
                        <a:bodyPr/>
                        <a:lstStyle/>
                        <a:p>
                          <a:pPr marL="0" marR="0" algn="ctr">
                            <a:spcBef>
                              <a:spcPts val="0"/>
                            </a:spcBef>
                            <a:spcAft>
                              <a:spcPts val="0"/>
                            </a:spcAft>
                          </a:pPr>
                          <a:r>
                            <a:rPr lang="en-US" sz="1600" dirty="0">
                              <a:effectLst/>
                            </a:rPr>
                            <a:t>-</a:t>
                          </a:r>
                          <a:endParaRPr lang="en-US" sz="2000" dirty="0">
                            <a:effectLst/>
                            <a:latin typeface="Times New Roman" panose="02020603050405020304" pitchFamily="18" charset="0"/>
                            <a:ea typeface="SimSun" panose="02010600030101010101" pitchFamily="2" charset="-122"/>
                          </a:endParaRPr>
                        </a:p>
                      </a:txBody>
                      <a:tcPr marL="145946" marR="145946" marT="0" marB="0" anchor="ctr"/>
                    </a:tc>
                    <a:tc>
                      <a:txBody>
                        <a:bodyPr/>
                        <a:lstStyle/>
                        <a:p>
                          <a:pPr marL="0" marR="0" algn="ctr">
                            <a:spcBef>
                              <a:spcPts val="0"/>
                            </a:spcBef>
                            <a:spcAft>
                              <a:spcPts val="0"/>
                            </a:spcAft>
                          </a:pPr>
                          <a:r>
                            <a:rPr lang="en-US" sz="1600" dirty="0">
                              <a:effectLst/>
                            </a:rPr>
                            <a:t>0.1</a:t>
                          </a:r>
                          <a:endParaRPr lang="en-US" sz="2000" dirty="0">
                            <a:effectLst/>
                            <a:latin typeface="Times New Roman" panose="02020603050405020304" pitchFamily="18" charset="0"/>
                            <a:ea typeface="SimSun" panose="02010600030101010101" pitchFamily="2" charset="-122"/>
                          </a:endParaRPr>
                        </a:p>
                      </a:txBody>
                      <a:tcPr marL="145946" marR="145946" marT="0" marB="0" anchor="ctr"/>
                    </a:tc>
                    <a:tc>
                      <a:txBody>
                        <a:bodyPr/>
                        <a:lstStyle/>
                        <a:p>
                          <a:pPr marL="0" marR="0" algn="ctr">
                            <a:spcBef>
                              <a:spcPts val="0"/>
                            </a:spcBef>
                            <a:spcAft>
                              <a:spcPts val="0"/>
                            </a:spcAft>
                          </a:pPr>
                          <a:r>
                            <a:rPr lang="en-US" sz="1600" dirty="0">
                              <a:effectLst/>
                            </a:rPr>
                            <a:t>0.05</a:t>
                          </a:r>
                          <a:endParaRPr lang="en-US" sz="2000" dirty="0">
                            <a:effectLst/>
                            <a:latin typeface="Times New Roman" panose="02020603050405020304" pitchFamily="18" charset="0"/>
                            <a:ea typeface="SimSun" panose="02010600030101010101" pitchFamily="2" charset="-122"/>
                          </a:endParaRPr>
                        </a:p>
                      </a:txBody>
                      <a:tcPr marL="145946" marR="145946" marT="0" marB="0" anchor="ctr"/>
                    </a:tc>
                    <a:extLst>
                      <a:ext uri="{0D108BD9-81ED-4DB2-BD59-A6C34878D82A}">
                        <a16:rowId xmlns:a16="http://schemas.microsoft.com/office/drawing/2014/main" val="1863018665"/>
                      </a:ext>
                    </a:extLst>
                  </a:tr>
                </a:tbl>
              </a:graphicData>
            </a:graphic>
          </p:graphicFrame>
        </mc:Fallback>
      </mc:AlternateContent>
      <p:sp>
        <p:nvSpPr>
          <p:cNvPr id="8" name="Rectangle 7">
            <a:extLst>
              <a:ext uri="{FF2B5EF4-FFF2-40B4-BE49-F238E27FC236}">
                <a16:creationId xmlns:a16="http://schemas.microsoft.com/office/drawing/2014/main" id="{3DA16385-D126-479E-8B36-E7DE3158CDDE}"/>
              </a:ext>
            </a:extLst>
          </p:cNvPr>
          <p:cNvSpPr/>
          <p:nvPr/>
        </p:nvSpPr>
        <p:spPr>
          <a:xfrm>
            <a:off x="7773372" y="2617989"/>
            <a:ext cx="2635337" cy="338554"/>
          </a:xfrm>
          <a:prstGeom prst="rect">
            <a:avLst/>
          </a:prstGeom>
        </p:spPr>
        <p:txBody>
          <a:bodyPr wrap="none">
            <a:spAutoFit/>
          </a:bodyPr>
          <a:lstStyle/>
          <a:p>
            <a:r>
              <a:rPr lang="en-US" sz="1600" dirty="0">
                <a:solidFill>
                  <a:srgbClr val="13294B"/>
                </a:solidFill>
              </a:rPr>
              <a:t>Table 1. Control Objectives</a:t>
            </a:r>
          </a:p>
        </p:txBody>
      </p:sp>
      <p:pic>
        <p:nvPicPr>
          <p:cNvPr id="6" name="Audio 5">
            <a:hlinkClick r:id="" action="ppaction://media"/>
            <a:extLst>
              <a:ext uri="{FF2B5EF4-FFF2-40B4-BE49-F238E27FC236}">
                <a16:creationId xmlns:a16="http://schemas.microsoft.com/office/drawing/2014/main" id="{8D9B53B0-10D6-4570-8C35-42D23F1F075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232637035"/>
      </p:ext>
    </p:extLst>
  </p:cSld>
  <p:clrMapOvr>
    <a:masterClrMapping/>
  </p:clrMapOvr>
  <mc:AlternateContent xmlns:mc="http://schemas.openxmlformats.org/markup-compatibility/2006" xmlns:p14="http://schemas.microsoft.com/office/powerpoint/2010/main">
    <mc:Choice Requires="p14">
      <p:transition spd="slow" p14:dur="2000" advTm="27066"/>
    </mc:Choice>
    <mc:Fallback xmlns="">
      <p:transition spd="slow" advTm="270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1D919-B0C5-4567-8581-7ECDCBD8B14D}"/>
              </a:ext>
            </a:extLst>
          </p:cNvPr>
          <p:cNvSpPr>
            <a:spLocks noGrp="1"/>
          </p:cNvSpPr>
          <p:nvPr>
            <p:ph type="title"/>
          </p:nvPr>
        </p:nvSpPr>
        <p:spPr>
          <a:xfrm>
            <a:off x="0" y="365125"/>
            <a:ext cx="12192000" cy="1325563"/>
          </a:xfrm>
        </p:spPr>
        <p:txBody>
          <a:bodyPr>
            <a:normAutofit/>
          </a:bodyPr>
          <a:lstStyle/>
          <a:p>
            <a:r>
              <a:rPr lang="en-US" sz="2800" dirty="0"/>
              <a:t>Linear Quadratic Regulator (LQR) &amp; Proportional-Derivative (PD) Ctrl</a:t>
            </a:r>
          </a:p>
        </p:txBody>
      </p:sp>
      <p:sp>
        <p:nvSpPr>
          <p:cNvPr id="3" name="Content Placeholder 2">
            <a:extLst>
              <a:ext uri="{FF2B5EF4-FFF2-40B4-BE49-F238E27FC236}">
                <a16:creationId xmlns:a16="http://schemas.microsoft.com/office/drawing/2014/main" id="{56EB00CD-55E0-4760-BE0B-20817E433C63}"/>
              </a:ext>
            </a:extLst>
          </p:cNvPr>
          <p:cNvSpPr>
            <a:spLocks noGrp="1"/>
          </p:cNvSpPr>
          <p:nvPr>
            <p:ph idx="1"/>
          </p:nvPr>
        </p:nvSpPr>
        <p:spPr>
          <a:xfrm>
            <a:off x="593912" y="5720969"/>
            <a:ext cx="11004176" cy="3633881"/>
          </a:xfrm>
        </p:spPr>
        <p:txBody>
          <a:bodyPr/>
          <a:lstStyle/>
          <a:p>
            <a:pPr lvl="1"/>
            <a:r>
              <a:rPr lang="en-US" dirty="0"/>
              <a:t>Brief </a:t>
            </a:r>
            <a:r>
              <a:rPr lang="en-US" dirty="0" err="1"/>
              <a:t>explaination</a:t>
            </a:r>
            <a:r>
              <a:rPr lang="en-US" dirty="0"/>
              <a:t> </a:t>
            </a:r>
          </a:p>
          <a:p>
            <a:pPr lvl="1"/>
            <a:r>
              <a:rPr lang="en-US" dirty="0"/>
              <a:t>Pros and cons </a:t>
            </a:r>
          </a:p>
          <a:p>
            <a:pPr lvl="1"/>
            <a:r>
              <a:rPr lang="en-US" dirty="0"/>
              <a:t>Animation </a:t>
            </a:r>
          </a:p>
          <a:p>
            <a:endParaRPr lang="en-US" dirty="0"/>
          </a:p>
        </p:txBody>
      </p:sp>
      <p:sp>
        <p:nvSpPr>
          <p:cNvPr id="4" name="Slide Number Placeholder 3">
            <a:extLst>
              <a:ext uri="{FF2B5EF4-FFF2-40B4-BE49-F238E27FC236}">
                <a16:creationId xmlns:a16="http://schemas.microsoft.com/office/drawing/2014/main" id="{ACBC2B85-6C98-4018-A1A9-513DD6B92B66}"/>
              </a:ext>
            </a:extLst>
          </p:cNvPr>
          <p:cNvSpPr>
            <a:spLocks noGrp="1"/>
          </p:cNvSpPr>
          <p:nvPr>
            <p:ph type="sldNum" sz="quarter" idx="12"/>
          </p:nvPr>
        </p:nvSpPr>
        <p:spPr/>
        <p:txBody>
          <a:bodyPr/>
          <a:lstStyle/>
          <a:p>
            <a:fld id="{E0684831-484F-E04E-A91C-77E82AA5A8B7}" type="slidenum">
              <a:rPr lang="en-US" smtClean="0"/>
              <a:pPr/>
              <a:t>5</a:t>
            </a:fld>
            <a:endParaRPr lang="en-US"/>
          </a:p>
        </p:txBody>
      </p:sp>
      <p:pic>
        <p:nvPicPr>
          <p:cNvPr id="6" name="Picture 5">
            <a:extLst>
              <a:ext uri="{FF2B5EF4-FFF2-40B4-BE49-F238E27FC236}">
                <a16:creationId xmlns:a16="http://schemas.microsoft.com/office/drawing/2014/main" id="{4019A9BE-F399-40FE-BD80-4219A0058543}"/>
              </a:ext>
            </a:extLst>
          </p:cNvPr>
          <p:cNvPicPr>
            <a:picLocks noChangeAspect="1"/>
          </p:cNvPicPr>
          <p:nvPr/>
        </p:nvPicPr>
        <p:blipFill>
          <a:blip r:embed="rId5"/>
          <a:stretch>
            <a:fillRect/>
          </a:stretch>
        </p:blipFill>
        <p:spPr>
          <a:xfrm>
            <a:off x="118595" y="2100602"/>
            <a:ext cx="4636277" cy="1880223"/>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D73EDC8-AF0D-4F9E-9B5B-782F8D6A60CF}"/>
                  </a:ext>
                </a:extLst>
              </p:cNvPr>
              <p:cNvSpPr/>
              <p:nvPr/>
            </p:nvSpPr>
            <p:spPr>
              <a:xfrm>
                <a:off x="-880054" y="4378568"/>
                <a:ext cx="6096000" cy="999056"/>
              </a:xfrm>
              <a:prstGeom prst="rect">
                <a:avLst/>
              </a:prstGeom>
            </p:spPr>
            <p:txBody>
              <a:bodyPr>
                <a:spAutoFit/>
              </a:bodyPr>
              <a:lstStyle/>
              <a:p>
                <a:pPr indent="182880" algn="r"/>
                <a14:m>
                  <m:oMath xmlns:m="http://schemas.openxmlformats.org/officeDocument/2006/math">
                    <m:d>
                      <m:dPr>
                        <m:ctrlPr>
                          <a:rPr lang="en-US" i="1">
                            <a:latin typeface="Cambria Math" panose="02040503050406030204" pitchFamily="18" charset="0"/>
                            <a:ea typeface="SimSun" panose="02010600030101010101" pitchFamily="2" charset="-122"/>
                          </a:rPr>
                        </m:ctrlPr>
                      </m:dPr>
                      <m:e>
                        <m:r>
                          <a:rPr lang="en-US" i="1">
                            <a:latin typeface="Cambria Math" panose="02040503050406030204" pitchFamily="18" charset="0"/>
                            <a:ea typeface="SimSun" panose="02010600030101010101" pitchFamily="2" charset="-122"/>
                          </a:rPr>
                          <m:t>𝜌</m:t>
                        </m:r>
                      </m:e>
                    </m:d>
                    <m:r>
                      <a:rPr lang="en-US" i="1">
                        <a:latin typeface="Cambria Math" panose="02040503050406030204" pitchFamily="18" charset="0"/>
                        <a:ea typeface="SimSun" panose="02010600030101010101" pitchFamily="2" charset="-122"/>
                      </a:rPr>
                      <m:t>     </m:t>
                    </m:r>
                    <m:func>
                      <m:funcPr>
                        <m:ctrlPr>
                          <a:rPr lang="en-US" i="1">
                            <a:latin typeface="Cambria Math" panose="02040503050406030204" pitchFamily="18" charset="0"/>
                            <a:ea typeface="SimSun" panose="02010600030101010101" pitchFamily="2" charset="-122"/>
                          </a:rPr>
                        </m:ctrlPr>
                      </m:funcPr>
                      <m:fName>
                        <m:r>
                          <m:rPr>
                            <m:sty m:val="p"/>
                          </m:rPr>
                          <a:rPr lang="en-US">
                            <a:latin typeface="Cambria Math" panose="02040503050406030204" pitchFamily="18" charset="0"/>
                            <a:ea typeface="SimSun" panose="02010600030101010101" pitchFamily="2" charset="-122"/>
                          </a:rPr>
                          <m:t>min</m:t>
                        </m:r>
                      </m:fName>
                      <m:e>
                        <m:r>
                          <a:rPr lang="en-US" i="1">
                            <a:latin typeface="Cambria Math" panose="02040503050406030204" pitchFamily="18" charset="0"/>
                            <a:ea typeface="SimSun" panose="02010600030101010101" pitchFamily="2" charset="-122"/>
                          </a:rPr>
                          <m:t>𝐽</m:t>
                        </m:r>
                        <m:r>
                          <a:rPr lang="en-US" i="1">
                            <a:latin typeface="Cambria Math" panose="02040503050406030204" pitchFamily="18" charset="0"/>
                            <a:ea typeface="SimSun" panose="02010600030101010101" pitchFamily="2" charset="-122"/>
                          </a:rPr>
                          <m:t>=</m:t>
                        </m:r>
                        <m:nary>
                          <m:naryPr>
                            <m:limLoc m:val="undOvr"/>
                            <m:ctrlPr>
                              <a:rPr lang="en-US" i="1">
                                <a:latin typeface="Cambria Math" panose="02040503050406030204" pitchFamily="18" charset="0"/>
                                <a:ea typeface="SimSun" panose="02010600030101010101" pitchFamily="2" charset="-122"/>
                              </a:rPr>
                            </m:ctrlPr>
                          </m:naryPr>
                          <m:sub>
                            <m:r>
                              <a:rPr lang="en-US" i="1">
                                <a:latin typeface="Cambria Math" panose="02040503050406030204" pitchFamily="18" charset="0"/>
                                <a:ea typeface="SimSun" panose="02010600030101010101" pitchFamily="2" charset="-122"/>
                              </a:rPr>
                              <m:t>0</m:t>
                            </m:r>
                          </m:sub>
                          <m:sup>
                            <m:r>
                              <a:rPr lang="en-US" i="1">
                                <a:latin typeface="Cambria Math" panose="02040503050406030204" pitchFamily="18" charset="0"/>
                                <a:ea typeface="SimSun" panose="02010600030101010101" pitchFamily="2" charset="-122"/>
                              </a:rPr>
                              <m:t>∞</m:t>
                            </m:r>
                          </m:sup>
                          <m:e>
                            <m:d>
                              <m:dPr>
                                <m:ctrlPr>
                                  <a:rPr lang="en-US" i="1">
                                    <a:latin typeface="Cambria Math" panose="02040503050406030204" pitchFamily="18" charset="0"/>
                                    <a:ea typeface="SimSun" panose="02010600030101010101" pitchFamily="2" charset="-122"/>
                                  </a:rPr>
                                </m:ctrlPr>
                              </m:dPr>
                              <m:e>
                                <m:sSup>
                                  <m:sSupPr>
                                    <m:ctrlPr>
                                      <a:rPr lang="en-US" b="1" i="1">
                                        <a:latin typeface="Cambria Math" panose="02040503050406030204" pitchFamily="18" charset="0"/>
                                        <a:ea typeface="SimSun" panose="02010600030101010101" pitchFamily="2" charset="-122"/>
                                      </a:rPr>
                                    </m:ctrlPr>
                                  </m:sSupPr>
                                  <m:e>
                                    <m:r>
                                      <a:rPr lang="en-US" b="1" i="1">
                                        <a:latin typeface="Cambria Math" panose="02040503050406030204" pitchFamily="18" charset="0"/>
                                        <a:ea typeface="SimSun" panose="02010600030101010101" pitchFamily="2" charset="-122"/>
                                      </a:rPr>
                                      <m:t>𝐱</m:t>
                                    </m:r>
                                  </m:e>
                                  <m:sup>
                                    <m:r>
                                      <a:rPr lang="en-US" b="1" i="1">
                                        <a:latin typeface="Cambria Math" panose="02040503050406030204" pitchFamily="18" charset="0"/>
                                        <a:ea typeface="SimSun" panose="02010600030101010101" pitchFamily="2" charset="-122"/>
                                      </a:rPr>
                                      <m:t>𝐓</m:t>
                                    </m:r>
                                  </m:sup>
                                </m:sSup>
                                <m:r>
                                  <a:rPr lang="en-US" i="1">
                                    <a:latin typeface="Cambria Math" panose="02040503050406030204" pitchFamily="18" charset="0"/>
                                    <a:ea typeface="SimSun" panose="02010600030101010101" pitchFamily="2" charset="-122"/>
                                  </a:rPr>
                                  <m:t>𝑄</m:t>
                                </m:r>
                                <m:r>
                                  <a:rPr lang="en-US" b="1" i="1">
                                    <a:latin typeface="Cambria Math" panose="02040503050406030204" pitchFamily="18" charset="0"/>
                                    <a:ea typeface="SimSun" panose="02010600030101010101" pitchFamily="2" charset="-122"/>
                                  </a:rPr>
                                  <m:t>𝐱</m:t>
                                </m:r>
                                <m:r>
                                  <a:rPr lang="en-US" i="1">
                                    <a:latin typeface="Cambria Math" panose="02040503050406030204" pitchFamily="18" charset="0"/>
                                    <a:ea typeface="SimSun" panose="02010600030101010101" pitchFamily="2" charset="-122"/>
                                  </a:rPr>
                                  <m:t>+</m:t>
                                </m:r>
                                <m:sSup>
                                  <m:sSupPr>
                                    <m:ctrlPr>
                                      <a:rPr lang="en-US" b="1" i="1">
                                        <a:latin typeface="Cambria Math" panose="02040503050406030204" pitchFamily="18" charset="0"/>
                                        <a:ea typeface="SimSun" panose="02010600030101010101" pitchFamily="2" charset="-122"/>
                                      </a:rPr>
                                    </m:ctrlPr>
                                  </m:sSupPr>
                                  <m:e>
                                    <m:r>
                                      <a:rPr lang="en-US" b="1" i="1">
                                        <a:latin typeface="Cambria Math" panose="02040503050406030204" pitchFamily="18" charset="0"/>
                                        <a:ea typeface="SimSun" panose="02010600030101010101" pitchFamily="2" charset="-122"/>
                                      </a:rPr>
                                      <m:t>𝐮</m:t>
                                    </m:r>
                                  </m:e>
                                  <m:sup>
                                    <m:r>
                                      <a:rPr lang="en-US" b="1" i="1">
                                        <a:latin typeface="Cambria Math" panose="02040503050406030204" pitchFamily="18" charset="0"/>
                                        <a:ea typeface="SimSun" panose="02010600030101010101" pitchFamily="2" charset="-122"/>
                                      </a:rPr>
                                      <m:t>𝐓</m:t>
                                    </m:r>
                                  </m:sup>
                                </m:sSup>
                                <m:r>
                                  <a:rPr lang="en-US" i="1">
                                    <a:latin typeface="Cambria Math" panose="02040503050406030204" pitchFamily="18" charset="0"/>
                                    <a:ea typeface="SimSun" panose="02010600030101010101" pitchFamily="2" charset="-122"/>
                                  </a:rPr>
                                  <m:t>𝑅</m:t>
                                </m:r>
                                <m:r>
                                  <a:rPr lang="en-US" b="1" i="1">
                                    <a:latin typeface="Cambria Math" panose="02040503050406030204" pitchFamily="18" charset="0"/>
                                    <a:ea typeface="SimSun" panose="02010600030101010101" pitchFamily="2" charset="-122"/>
                                  </a:rPr>
                                  <m:t>𝐮</m:t>
                                </m:r>
                              </m:e>
                            </m:d>
                          </m:e>
                        </m:nary>
                        <m:r>
                          <a:rPr lang="en-US" i="1">
                            <a:latin typeface="Cambria Math" panose="02040503050406030204" pitchFamily="18" charset="0"/>
                            <a:ea typeface="SimSun" panose="02010600030101010101" pitchFamily="2" charset="-122"/>
                          </a:rPr>
                          <m:t>𝑑𝑡</m:t>
                        </m:r>
                      </m:e>
                    </m:func>
                    <m:r>
                      <a:rPr lang="en-US" i="1">
                        <a:latin typeface="Cambria Math" panose="02040503050406030204" pitchFamily="18" charset="0"/>
                        <a:ea typeface="SimSun" panose="02010600030101010101" pitchFamily="2" charset="-122"/>
                      </a:rPr>
                      <m:t>,    </m:t>
                    </m:r>
                    <m:r>
                      <a:rPr lang="en-US" b="1" i="1">
                        <a:latin typeface="Cambria Math" panose="02040503050406030204" pitchFamily="18" charset="0"/>
                        <a:ea typeface="SimSun" panose="02010600030101010101" pitchFamily="2" charset="-122"/>
                      </a:rPr>
                      <m:t>𝐮</m:t>
                    </m:r>
                    <m:r>
                      <a:rPr lang="en-US" b="1">
                        <a:latin typeface="Cambria Math" panose="02040503050406030204" pitchFamily="18" charset="0"/>
                        <a:ea typeface="SimSun" panose="02010600030101010101" pitchFamily="2" charset="-122"/>
                      </a:rPr>
                      <m:t>∈</m:t>
                    </m:r>
                    <m:sSup>
                      <m:sSupPr>
                        <m:ctrlPr>
                          <a:rPr lang="en-US" b="1" i="1">
                            <a:latin typeface="Cambria Math" panose="02040503050406030204" pitchFamily="18" charset="0"/>
                            <a:ea typeface="SimSun" panose="02010600030101010101" pitchFamily="2" charset="-122"/>
                          </a:rPr>
                        </m:ctrlPr>
                      </m:sSupPr>
                      <m:e>
                        <m:r>
                          <a:rPr lang="en-US" b="1" i="1">
                            <a:latin typeface="Cambria Math" panose="02040503050406030204" pitchFamily="18" charset="0"/>
                            <a:ea typeface="SimSun" panose="02010600030101010101" pitchFamily="2" charset="-122"/>
                          </a:rPr>
                          <m:t>ℝ</m:t>
                        </m:r>
                      </m:e>
                      <m:sup>
                        <m:r>
                          <a:rPr lang="en-US" b="1" i="1">
                            <a:latin typeface="Cambria Math" panose="02040503050406030204" pitchFamily="18" charset="0"/>
                            <a:ea typeface="SimSun" panose="02010600030101010101" pitchFamily="2" charset="-122"/>
                          </a:rPr>
                          <m:t>𝐦</m:t>
                        </m:r>
                      </m:sup>
                    </m:sSup>
                  </m:oMath>
                </a14:m>
                <a:r>
                  <a:rPr lang="en-US" b="1" dirty="0">
                    <a:latin typeface="Times New Roman" panose="02020603050405020304" pitchFamily="18" charset="0"/>
                    <a:ea typeface="SimSun" panose="02010600030101010101" pitchFamily="2" charset="-122"/>
                  </a:rPr>
                  <a:t> 	</a:t>
                </a:r>
                <a:endParaRPr lang="en-US" dirty="0">
                  <a:latin typeface="Times New Roman" panose="02020603050405020304" pitchFamily="18" charset="0"/>
                  <a:ea typeface="SimSun" panose="02010600030101010101" pitchFamily="2" charset="-122"/>
                </a:endParaRPr>
              </a:p>
              <a:p>
                <a:pPr indent="182880" algn="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SimSun" panose="02010600030101010101" pitchFamily="2" charset="-122"/>
                        </a:rPr>
                        <m:t>𝑠</m:t>
                      </m:r>
                      <m:r>
                        <a:rPr lang="en-US" i="1">
                          <a:latin typeface="Cambria Math" panose="02040503050406030204" pitchFamily="18" charset="0"/>
                          <a:ea typeface="SimSun" panose="02010600030101010101" pitchFamily="2" charset="-122"/>
                        </a:rPr>
                        <m:t>.</m:t>
                      </m:r>
                      <m:r>
                        <a:rPr lang="en-US" i="1">
                          <a:latin typeface="Cambria Math" panose="02040503050406030204" pitchFamily="18" charset="0"/>
                          <a:ea typeface="SimSun" panose="02010600030101010101" pitchFamily="2" charset="-122"/>
                        </a:rPr>
                        <m:t>𝑡</m:t>
                      </m:r>
                      <m:r>
                        <a:rPr lang="en-US" i="1">
                          <a:latin typeface="Cambria Math" panose="02040503050406030204" pitchFamily="18" charset="0"/>
                          <a:ea typeface="SimSun" panose="02010600030101010101" pitchFamily="2" charset="-122"/>
                        </a:rPr>
                        <m:t>.         </m:t>
                      </m:r>
                      <m:acc>
                        <m:accPr>
                          <m:chr m:val="̇"/>
                          <m:ctrlPr>
                            <a:rPr lang="en-US" i="1">
                              <a:latin typeface="Cambria Math" panose="02040503050406030204" pitchFamily="18" charset="0"/>
                              <a:ea typeface="SimSun" panose="02010600030101010101" pitchFamily="2" charset="-122"/>
                            </a:rPr>
                          </m:ctrlPr>
                        </m:accPr>
                        <m:e>
                          <m:r>
                            <a:rPr lang="en-US" b="1" i="1">
                              <a:latin typeface="Cambria Math" panose="02040503050406030204" pitchFamily="18" charset="0"/>
                              <a:ea typeface="SimSun" panose="02010600030101010101" pitchFamily="2" charset="-122"/>
                            </a:rPr>
                            <m:t>𝐱</m:t>
                          </m:r>
                        </m:e>
                      </m:acc>
                      <m:r>
                        <a:rPr lang="en-US" i="1">
                          <a:latin typeface="Cambria Math" panose="02040503050406030204" pitchFamily="18" charset="0"/>
                          <a:ea typeface="SimSun" panose="02010600030101010101" pitchFamily="2" charset="-122"/>
                        </a:rPr>
                        <m:t>=</m:t>
                      </m:r>
                      <m:r>
                        <a:rPr lang="en-US" i="1">
                          <a:latin typeface="Cambria Math" panose="02040503050406030204" pitchFamily="18" charset="0"/>
                          <a:ea typeface="SimSun" panose="02010600030101010101" pitchFamily="2" charset="-122"/>
                        </a:rPr>
                        <m:t>𝐴</m:t>
                      </m:r>
                      <m:r>
                        <a:rPr lang="en-US" b="1" i="1">
                          <a:latin typeface="Cambria Math" panose="02040503050406030204" pitchFamily="18" charset="0"/>
                          <a:ea typeface="SimSun" panose="02010600030101010101" pitchFamily="2" charset="-122"/>
                        </a:rPr>
                        <m:t>𝐱</m:t>
                      </m:r>
                      <m:r>
                        <a:rPr lang="en-US" i="1">
                          <a:latin typeface="Cambria Math" panose="02040503050406030204" pitchFamily="18" charset="0"/>
                          <a:ea typeface="SimSun" panose="02010600030101010101" pitchFamily="2" charset="-122"/>
                        </a:rPr>
                        <m:t>+</m:t>
                      </m:r>
                      <m:r>
                        <a:rPr lang="en-US" i="1">
                          <a:latin typeface="Cambria Math" panose="02040503050406030204" pitchFamily="18" charset="0"/>
                          <a:ea typeface="SimSun" panose="02010600030101010101" pitchFamily="2" charset="-122"/>
                        </a:rPr>
                        <m:t>𝐵</m:t>
                      </m:r>
                      <m:r>
                        <a:rPr lang="en-US" b="1" i="1">
                          <a:latin typeface="Cambria Math" panose="02040503050406030204" pitchFamily="18" charset="0"/>
                          <a:ea typeface="SimSun" panose="02010600030101010101" pitchFamily="2" charset="-122"/>
                        </a:rPr>
                        <m:t>𝐮</m:t>
                      </m:r>
                    </m:oMath>
                  </m:oMathPara>
                </a14:m>
                <a:endParaRPr lang="en-US" dirty="0">
                  <a:latin typeface="Times New Roman" panose="02020603050405020304" pitchFamily="18" charset="0"/>
                  <a:ea typeface="SimSun" panose="02010600030101010101" pitchFamily="2" charset="-122"/>
                </a:endParaRPr>
              </a:p>
              <a:p>
                <a:pPr indent="182880" algn="ctr"/>
                <a:r>
                  <a:rPr lang="en-US" b="1" dirty="0">
                    <a:latin typeface="Times New Roman" panose="02020603050405020304" pitchFamily="18" charset="0"/>
                    <a:ea typeface="SimSun" panose="02010600030101010101" pitchFamily="2" charset="-122"/>
                  </a:rPr>
                  <a:t>        </a:t>
                </a:r>
                <a14:m>
                  <m:oMath xmlns:m="http://schemas.openxmlformats.org/officeDocument/2006/math">
                    <m:r>
                      <a:rPr lang="en-US" b="1" i="1">
                        <a:latin typeface="Cambria Math" panose="02040503050406030204" pitchFamily="18" charset="0"/>
                        <a:ea typeface="SimSun" panose="02010600030101010101" pitchFamily="2" charset="-122"/>
                      </a:rPr>
                      <m:t>𝐲</m:t>
                    </m:r>
                    <m:r>
                      <a:rPr lang="en-US" i="1">
                        <a:latin typeface="Cambria Math" panose="02040503050406030204" pitchFamily="18" charset="0"/>
                        <a:ea typeface="SimSun" panose="02010600030101010101" pitchFamily="2" charset="-122"/>
                      </a:rPr>
                      <m:t>=</m:t>
                    </m:r>
                    <m:r>
                      <a:rPr lang="en-US" i="1">
                        <a:latin typeface="Cambria Math" panose="02040503050406030204" pitchFamily="18" charset="0"/>
                        <a:ea typeface="SimSun" panose="02010600030101010101" pitchFamily="2" charset="-122"/>
                      </a:rPr>
                      <m:t>𝐶</m:t>
                    </m:r>
                    <m:r>
                      <a:rPr lang="en-US" b="1" i="1">
                        <a:latin typeface="Cambria Math" panose="02040503050406030204" pitchFamily="18" charset="0"/>
                        <a:ea typeface="SimSun" panose="02010600030101010101" pitchFamily="2" charset="-122"/>
                      </a:rPr>
                      <m:t>𝐱</m:t>
                    </m:r>
                    <m:r>
                      <a:rPr lang="en-US" i="1">
                        <a:latin typeface="Cambria Math" panose="02040503050406030204" pitchFamily="18" charset="0"/>
                        <a:ea typeface="SimSun" panose="02010600030101010101" pitchFamily="2" charset="-122"/>
                      </a:rPr>
                      <m:t>+</m:t>
                    </m:r>
                    <m:r>
                      <a:rPr lang="en-US" i="1">
                        <a:latin typeface="Cambria Math" panose="02040503050406030204" pitchFamily="18" charset="0"/>
                        <a:ea typeface="SimSun" panose="02010600030101010101" pitchFamily="2" charset="-122"/>
                      </a:rPr>
                      <m:t>𝐷</m:t>
                    </m:r>
                    <m:r>
                      <a:rPr lang="en-US" b="1" i="1">
                        <a:latin typeface="Cambria Math" panose="02040503050406030204" pitchFamily="18" charset="0"/>
                        <a:ea typeface="SimSun" panose="02010600030101010101" pitchFamily="2" charset="-122"/>
                      </a:rPr>
                      <m:t>𝐮</m:t>
                    </m:r>
                  </m:oMath>
                </a14:m>
                <a:endParaRPr lang="en-US" dirty="0">
                  <a:latin typeface="Times New Roman" panose="02020603050405020304" pitchFamily="18" charset="0"/>
                  <a:ea typeface="SimSun" panose="02010600030101010101" pitchFamily="2" charset="-122"/>
                </a:endParaRPr>
              </a:p>
            </p:txBody>
          </p:sp>
        </mc:Choice>
        <mc:Fallback xmlns="">
          <p:sp>
            <p:nvSpPr>
              <p:cNvPr id="8" name="Rectangle 7">
                <a:extLst>
                  <a:ext uri="{FF2B5EF4-FFF2-40B4-BE49-F238E27FC236}">
                    <a16:creationId xmlns:a16="http://schemas.microsoft.com/office/drawing/2014/main" id="{ED73EDC8-AF0D-4F9E-9B5B-782F8D6A60CF}"/>
                  </a:ext>
                </a:extLst>
              </p:cNvPr>
              <p:cNvSpPr>
                <a:spLocks noRot="1" noChangeAspect="1" noMove="1" noResize="1" noEditPoints="1" noAdjustHandles="1" noChangeArrowheads="1" noChangeShapeType="1" noTextEdit="1"/>
              </p:cNvSpPr>
              <p:nvPr/>
            </p:nvSpPr>
            <p:spPr>
              <a:xfrm>
                <a:off x="-880054" y="4378568"/>
                <a:ext cx="6096000" cy="999056"/>
              </a:xfrm>
              <a:prstGeom prst="rect">
                <a:avLst/>
              </a:prstGeom>
              <a:blipFill>
                <a:blip r:embed="rId6"/>
                <a:stretch>
                  <a:fillRect t="-51220" b="-243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48C64A39-8DB6-47DD-8E72-DBCC5851B0F2}"/>
                  </a:ext>
                </a:extLst>
              </p:cNvPr>
              <p:cNvSpPr/>
              <p:nvPr/>
            </p:nvSpPr>
            <p:spPr>
              <a:xfrm>
                <a:off x="1835543" y="5300596"/>
                <a:ext cx="12057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𝐮</m:t>
                      </m:r>
                      <m:r>
                        <a:rPr lang="en-US" b="0" i="1" smtClean="0">
                          <a:latin typeface="Cambria Math" panose="02040503050406030204" pitchFamily="18" charset="0"/>
                        </a:rPr>
                        <m:t>=−</m:t>
                      </m:r>
                      <m:r>
                        <a:rPr lang="en-US" b="0" i="1" smtClean="0">
                          <a:latin typeface="Cambria Math" panose="02040503050406030204" pitchFamily="18" charset="0"/>
                        </a:rPr>
                        <m:t>𝐾</m:t>
                      </m:r>
                      <m:r>
                        <a:rPr lang="en-US" b="1" i="0" smtClean="0">
                          <a:latin typeface="Cambria Math" panose="02040503050406030204" pitchFamily="18" charset="0"/>
                        </a:rPr>
                        <m:t>𝐱</m:t>
                      </m:r>
                      <m:r>
                        <a:rPr lang="en-US" b="1" i="0" smtClean="0">
                          <a:latin typeface="Cambria Math" panose="02040503050406030204" pitchFamily="18" charset="0"/>
                        </a:rPr>
                        <m:t> </m:t>
                      </m:r>
                    </m:oMath>
                  </m:oMathPara>
                </a14:m>
                <a:endParaRPr lang="en-US" b="1" dirty="0"/>
              </a:p>
            </p:txBody>
          </p:sp>
        </mc:Choice>
        <mc:Fallback xmlns="">
          <p:sp>
            <p:nvSpPr>
              <p:cNvPr id="9" name="Rectangle 8">
                <a:extLst>
                  <a:ext uri="{FF2B5EF4-FFF2-40B4-BE49-F238E27FC236}">
                    <a16:creationId xmlns:a16="http://schemas.microsoft.com/office/drawing/2014/main" id="{48C64A39-8DB6-47DD-8E72-DBCC5851B0F2}"/>
                  </a:ext>
                </a:extLst>
              </p:cNvPr>
              <p:cNvSpPr>
                <a:spLocks noRot="1" noChangeAspect="1" noMove="1" noResize="1" noEditPoints="1" noAdjustHandles="1" noChangeArrowheads="1" noChangeShapeType="1" noTextEdit="1"/>
              </p:cNvSpPr>
              <p:nvPr/>
            </p:nvSpPr>
            <p:spPr>
              <a:xfrm>
                <a:off x="1835543" y="5300596"/>
                <a:ext cx="1205778" cy="369332"/>
              </a:xfrm>
              <a:prstGeom prst="rect">
                <a:avLst/>
              </a:prstGeom>
              <a:blipFill>
                <a:blip r:embed="rId7"/>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55DAEAE8-DA43-49FB-B161-D115B11B0809}"/>
              </a:ext>
            </a:extLst>
          </p:cNvPr>
          <p:cNvSpPr/>
          <p:nvPr/>
        </p:nvSpPr>
        <p:spPr>
          <a:xfrm>
            <a:off x="429811" y="4006346"/>
            <a:ext cx="4486613" cy="307777"/>
          </a:xfrm>
          <a:prstGeom prst="rect">
            <a:avLst/>
          </a:prstGeom>
        </p:spPr>
        <p:txBody>
          <a:bodyPr wrap="none">
            <a:spAutoFit/>
          </a:bodyPr>
          <a:lstStyle/>
          <a:p>
            <a:r>
              <a:rPr lang="en-US" sz="1400" dirty="0">
                <a:solidFill>
                  <a:srgbClr val="13294B"/>
                </a:solidFill>
              </a:rPr>
              <a:t>Fig. 3. Control diagram for general LQR on LTI system</a:t>
            </a:r>
          </a:p>
        </p:txBody>
      </p:sp>
      <p:cxnSp>
        <p:nvCxnSpPr>
          <p:cNvPr id="23" name="Straight Connector 22">
            <a:extLst>
              <a:ext uri="{FF2B5EF4-FFF2-40B4-BE49-F238E27FC236}">
                <a16:creationId xmlns:a16="http://schemas.microsoft.com/office/drawing/2014/main" id="{66368A85-2F97-4648-A19D-0BCCA22C03F3}"/>
              </a:ext>
            </a:extLst>
          </p:cNvPr>
          <p:cNvCxnSpPr/>
          <p:nvPr/>
        </p:nvCxnSpPr>
        <p:spPr>
          <a:xfrm>
            <a:off x="5686988" y="1545336"/>
            <a:ext cx="0" cy="4075834"/>
          </a:xfrm>
          <a:prstGeom prst="line">
            <a:avLst/>
          </a:prstGeom>
          <a:ln w="19050">
            <a:solidFill>
              <a:srgbClr val="13294B"/>
            </a:solidFill>
          </a:ln>
        </p:spPr>
        <p:style>
          <a:lnRef idx="1">
            <a:schemeClr val="dk1"/>
          </a:lnRef>
          <a:fillRef idx="0">
            <a:schemeClr val="dk1"/>
          </a:fillRef>
          <a:effectRef idx="0">
            <a:schemeClr val="dk1"/>
          </a:effectRef>
          <a:fontRef idx="minor">
            <a:schemeClr val="tx1"/>
          </a:fontRef>
        </p:style>
      </p:cxnSp>
      <p:pic>
        <p:nvPicPr>
          <p:cNvPr id="24" name="Picture 23">
            <a:extLst>
              <a:ext uri="{FF2B5EF4-FFF2-40B4-BE49-F238E27FC236}">
                <a16:creationId xmlns:a16="http://schemas.microsoft.com/office/drawing/2014/main" id="{28A38492-FE18-4F0F-87CC-AB88FA965245}"/>
              </a:ext>
            </a:extLst>
          </p:cNvPr>
          <p:cNvPicPr>
            <a:picLocks noChangeAspect="1"/>
          </p:cNvPicPr>
          <p:nvPr/>
        </p:nvPicPr>
        <p:blipFill>
          <a:blip r:embed="rId8"/>
          <a:stretch>
            <a:fillRect/>
          </a:stretch>
        </p:blipFill>
        <p:spPr>
          <a:xfrm>
            <a:off x="6906873" y="1658347"/>
            <a:ext cx="4845704" cy="2286000"/>
          </a:xfrm>
          <a:prstGeom prst="rect">
            <a:avLst/>
          </a:prstGeom>
        </p:spPr>
      </p:pic>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154E2BDE-9587-47DF-835E-94A9F6547077}"/>
                  </a:ext>
                </a:extLst>
              </p:cNvPr>
              <p:cNvSpPr/>
              <p:nvPr/>
            </p:nvSpPr>
            <p:spPr>
              <a:xfrm>
                <a:off x="7388937" y="4904200"/>
                <a:ext cx="3881575"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a:latin typeface="Cambria Math" panose="02040503050406030204" pitchFamily="18" charset="0"/>
                        </a:rPr>
                        <m:t>𝐮</m:t>
                      </m:r>
                      <m:r>
                        <a:rPr lang="en-US" b="0" i="0">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𝐾</m:t>
                          </m:r>
                        </m:e>
                        <m:sub>
                          <m:r>
                            <a:rPr lang="en-US" b="0" i="1">
                              <a:latin typeface="Cambria Math" panose="02040503050406030204" pitchFamily="18" charset="0"/>
                            </a:rPr>
                            <m:t>𝑝</m:t>
                          </m:r>
                          <m:r>
                            <a:rPr lang="en-US" b="0" i="0">
                              <a:latin typeface="Cambria Math" panose="02040503050406030204" pitchFamily="18" charset="0"/>
                            </a:rPr>
                            <m:t>1</m:t>
                          </m:r>
                        </m:sub>
                      </m:sSub>
                      <m:sSub>
                        <m:sSubPr>
                          <m:ctrlPr>
                            <a:rPr lang="en-US" b="0" i="1">
                              <a:latin typeface="Cambria Math" panose="02040503050406030204" pitchFamily="18" charset="0"/>
                            </a:rPr>
                          </m:ctrlPr>
                        </m:sSubPr>
                        <m:e>
                          <m:r>
                            <a:rPr lang="en-US" b="1" i="0">
                              <a:latin typeface="Cambria Math" panose="02040503050406030204" pitchFamily="18" charset="0"/>
                            </a:rPr>
                            <m:t>𝐞</m:t>
                          </m:r>
                        </m:e>
                        <m:sub>
                          <m:r>
                            <a:rPr lang="en-US" b="1" i="0">
                              <a:latin typeface="Cambria Math" panose="02040503050406030204" pitchFamily="18" charset="0"/>
                            </a:rPr>
                            <m:t>𝐱</m:t>
                          </m:r>
                        </m:sub>
                      </m:sSub>
                      <m:r>
                        <a:rPr lang="en-US" b="0" i="0">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𝐾</m:t>
                          </m:r>
                        </m:e>
                        <m:sub>
                          <m:r>
                            <a:rPr lang="en-US" b="0" i="1">
                              <a:latin typeface="Cambria Math" panose="02040503050406030204" pitchFamily="18" charset="0"/>
                            </a:rPr>
                            <m:t>𝑑</m:t>
                          </m:r>
                          <m:r>
                            <a:rPr lang="en-US" b="0" i="0">
                              <a:latin typeface="Cambria Math" panose="02040503050406030204" pitchFamily="18" charset="0"/>
                            </a:rPr>
                            <m:t>1</m:t>
                          </m:r>
                        </m:sub>
                      </m:sSub>
                      <m:acc>
                        <m:accPr>
                          <m:chr m:val="̇"/>
                          <m:ctrlPr>
                            <a:rPr lang="en-US" b="0" i="1">
                              <a:latin typeface="Cambria Math" panose="02040503050406030204" pitchFamily="18" charset="0"/>
                            </a:rPr>
                          </m:ctrlPr>
                        </m:accPr>
                        <m:e>
                          <m:sSub>
                            <m:sSubPr>
                              <m:ctrlPr>
                                <a:rPr lang="en-US" b="0" i="1">
                                  <a:latin typeface="Cambria Math" panose="02040503050406030204" pitchFamily="18" charset="0"/>
                                </a:rPr>
                              </m:ctrlPr>
                            </m:sSubPr>
                            <m:e>
                              <m:r>
                                <a:rPr lang="en-US" b="1" i="0">
                                  <a:latin typeface="Cambria Math" panose="02040503050406030204" pitchFamily="18" charset="0"/>
                                </a:rPr>
                                <m:t>𝐞</m:t>
                              </m:r>
                            </m:e>
                            <m:sub>
                              <m:r>
                                <a:rPr lang="en-US" b="1" i="0">
                                  <a:latin typeface="Cambria Math" panose="02040503050406030204" pitchFamily="18" charset="0"/>
                                </a:rPr>
                                <m:t>𝐱</m:t>
                              </m:r>
                            </m:sub>
                          </m:sSub>
                        </m:e>
                      </m:acc>
                      <m:r>
                        <a:rPr lang="en-US" b="0" i="0">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𝐾</m:t>
                          </m:r>
                        </m:e>
                        <m:sub>
                          <m:r>
                            <a:rPr lang="en-US" b="0" i="1">
                              <a:latin typeface="Cambria Math" panose="02040503050406030204" pitchFamily="18" charset="0"/>
                            </a:rPr>
                            <m:t>𝑝</m:t>
                          </m:r>
                          <m:r>
                            <a:rPr lang="en-US" b="0" i="0">
                              <a:latin typeface="Cambria Math" panose="02040503050406030204" pitchFamily="18" charset="0"/>
                            </a:rPr>
                            <m:t>2</m:t>
                          </m:r>
                        </m:sub>
                      </m:sSub>
                      <m:sSub>
                        <m:sSubPr>
                          <m:ctrlPr>
                            <a:rPr lang="en-US" b="0" i="1">
                              <a:latin typeface="Cambria Math" panose="02040503050406030204" pitchFamily="18" charset="0"/>
                            </a:rPr>
                          </m:ctrlPr>
                        </m:sSubPr>
                        <m:e>
                          <m:r>
                            <a:rPr lang="en-US" b="1" i="0">
                              <a:latin typeface="Cambria Math" panose="02040503050406030204" pitchFamily="18" charset="0"/>
                            </a:rPr>
                            <m:t>𝐞</m:t>
                          </m:r>
                        </m:e>
                        <m:sub>
                          <m:r>
                            <a:rPr lang="en-US" b="1" i="0">
                              <a:latin typeface="Cambria Math" panose="02040503050406030204" pitchFamily="18" charset="0"/>
                            </a:rPr>
                            <m:t>𝛉</m:t>
                          </m:r>
                        </m:sub>
                      </m:sSub>
                      <m:r>
                        <a:rPr lang="en-US" b="0" i="0">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𝐾</m:t>
                          </m:r>
                        </m:e>
                        <m:sub>
                          <m:r>
                            <a:rPr lang="en-US" b="0" i="1">
                              <a:latin typeface="Cambria Math" panose="02040503050406030204" pitchFamily="18" charset="0"/>
                            </a:rPr>
                            <m:t>𝑑</m:t>
                          </m:r>
                          <m:r>
                            <a:rPr lang="en-US" b="0" i="0">
                              <a:latin typeface="Cambria Math" panose="02040503050406030204" pitchFamily="18" charset="0"/>
                            </a:rPr>
                            <m:t>2</m:t>
                          </m:r>
                        </m:sub>
                      </m:sSub>
                      <m:acc>
                        <m:accPr>
                          <m:chr m:val="̇"/>
                          <m:ctrlPr>
                            <a:rPr lang="en-US" b="0" i="1">
                              <a:latin typeface="Cambria Math" panose="02040503050406030204" pitchFamily="18" charset="0"/>
                            </a:rPr>
                          </m:ctrlPr>
                        </m:accPr>
                        <m:e>
                          <m:sSub>
                            <m:sSubPr>
                              <m:ctrlPr>
                                <a:rPr lang="en-US" b="0" i="1">
                                  <a:latin typeface="Cambria Math" panose="02040503050406030204" pitchFamily="18" charset="0"/>
                                </a:rPr>
                              </m:ctrlPr>
                            </m:sSubPr>
                            <m:e>
                              <m:r>
                                <a:rPr lang="en-US" b="1" i="0">
                                  <a:latin typeface="Cambria Math" panose="02040503050406030204" pitchFamily="18" charset="0"/>
                                </a:rPr>
                                <m:t>𝐞</m:t>
                              </m:r>
                            </m:e>
                            <m:sub>
                              <m:r>
                                <a:rPr lang="en-US" b="1" i="0">
                                  <a:latin typeface="Cambria Math" panose="02040503050406030204" pitchFamily="18" charset="0"/>
                                </a:rPr>
                                <m:t>𝛉</m:t>
                              </m:r>
                            </m:sub>
                          </m:sSub>
                        </m:e>
                      </m:acc>
                    </m:oMath>
                  </m:oMathPara>
                </a14:m>
                <a:endParaRPr lang="en-US" dirty="0"/>
              </a:p>
            </p:txBody>
          </p:sp>
        </mc:Choice>
        <mc:Fallback xmlns="">
          <p:sp>
            <p:nvSpPr>
              <p:cNvPr id="25" name="Rectangle 24">
                <a:extLst>
                  <a:ext uri="{FF2B5EF4-FFF2-40B4-BE49-F238E27FC236}">
                    <a16:creationId xmlns:a16="http://schemas.microsoft.com/office/drawing/2014/main" id="{154E2BDE-9587-47DF-835E-94A9F6547077}"/>
                  </a:ext>
                </a:extLst>
              </p:cNvPr>
              <p:cNvSpPr>
                <a:spLocks noRot="1" noChangeAspect="1" noMove="1" noResize="1" noEditPoints="1" noAdjustHandles="1" noChangeArrowheads="1" noChangeShapeType="1" noTextEdit="1"/>
              </p:cNvSpPr>
              <p:nvPr/>
            </p:nvSpPr>
            <p:spPr>
              <a:xfrm>
                <a:off x="7388937" y="4904200"/>
                <a:ext cx="3881575" cy="390748"/>
              </a:xfrm>
              <a:prstGeom prst="rect">
                <a:avLst/>
              </a:prstGeom>
              <a:blipFill>
                <a:blip r:embed="rId9"/>
                <a:stretch>
                  <a:fillRect b="-3077"/>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3FB7C165-7E27-4F7E-A220-6DCBA17D58A9}"/>
              </a:ext>
            </a:extLst>
          </p:cNvPr>
          <p:cNvSpPr/>
          <p:nvPr/>
        </p:nvSpPr>
        <p:spPr>
          <a:xfrm>
            <a:off x="6980104" y="4006893"/>
            <a:ext cx="4843191" cy="523220"/>
          </a:xfrm>
          <a:prstGeom prst="rect">
            <a:avLst/>
          </a:prstGeom>
        </p:spPr>
        <p:txBody>
          <a:bodyPr wrap="square">
            <a:spAutoFit/>
          </a:bodyPr>
          <a:lstStyle/>
          <a:p>
            <a:r>
              <a:rPr lang="en-US" sz="1400" dirty="0">
                <a:solidFill>
                  <a:srgbClr val="13294B"/>
                </a:solidFill>
              </a:rPr>
              <a:t>Fig. 4. Control diagram implementing two PD controllers on an LTI system.</a:t>
            </a:r>
          </a:p>
        </p:txBody>
      </p:sp>
      <p:sp>
        <p:nvSpPr>
          <p:cNvPr id="29" name="Rectangle 28">
            <a:extLst>
              <a:ext uri="{FF2B5EF4-FFF2-40B4-BE49-F238E27FC236}">
                <a16:creationId xmlns:a16="http://schemas.microsoft.com/office/drawing/2014/main" id="{A66DDDF5-6654-47FD-99F7-1695E7261FD2}"/>
              </a:ext>
            </a:extLst>
          </p:cNvPr>
          <p:cNvSpPr/>
          <p:nvPr/>
        </p:nvSpPr>
        <p:spPr>
          <a:xfrm>
            <a:off x="349624" y="1513268"/>
            <a:ext cx="942887" cy="523220"/>
          </a:xfrm>
          <a:prstGeom prst="rect">
            <a:avLst/>
          </a:prstGeom>
        </p:spPr>
        <p:txBody>
          <a:bodyPr wrap="none">
            <a:spAutoFit/>
          </a:bodyPr>
          <a:lstStyle/>
          <a:p>
            <a:r>
              <a:rPr lang="en-US" sz="2800" b="1" dirty="0">
                <a:solidFill>
                  <a:srgbClr val="13294B"/>
                </a:solidFill>
              </a:rPr>
              <a:t>LQR</a:t>
            </a:r>
          </a:p>
        </p:txBody>
      </p:sp>
      <p:sp>
        <p:nvSpPr>
          <p:cNvPr id="30" name="Rectangle 29">
            <a:extLst>
              <a:ext uri="{FF2B5EF4-FFF2-40B4-BE49-F238E27FC236}">
                <a16:creationId xmlns:a16="http://schemas.microsoft.com/office/drawing/2014/main" id="{0E14BB7F-E383-47B1-A790-2F3715BEE5F0}"/>
              </a:ext>
            </a:extLst>
          </p:cNvPr>
          <p:cNvSpPr/>
          <p:nvPr/>
        </p:nvSpPr>
        <p:spPr>
          <a:xfrm>
            <a:off x="6158582" y="1480119"/>
            <a:ext cx="683200" cy="523220"/>
          </a:xfrm>
          <a:prstGeom prst="rect">
            <a:avLst/>
          </a:prstGeom>
        </p:spPr>
        <p:txBody>
          <a:bodyPr wrap="none">
            <a:spAutoFit/>
          </a:bodyPr>
          <a:lstStyle/>
          <a:p>
            <a:r>
              <a:rPr lang="en-US" sz="2800" b="1" dirty="0">
                <a:solidFill>
                  <a:srgbClr val="13294B"/>
                </a:solidFill>
              </a:rPr>
              <a:t>PD</a:t>
            </a:r>
          </a:p>
        </p:txBody>
      </p:sp>
      <p:sp>
        <p:nvSpPr>
          <p:cNvPr id="7" name="Rectangle 6">
            <a:extLst>
              <a:ext uri="{FF2B5EF4-FFF2-40B4-BE49-F238E27FC236}">
                <a16:creationId xmlns:a16="http://schemas.microsoft.com/office/drawing/2014/main" id="{93972C58-9D3C-4792-ADDD-900D316B63E1}"/>
              </a:ext>
            </a:extLst>
          </p:cNvPr>
          <p:cNvSpPr/>
          <p:nvPr/>
        </p:nvSpPr>
        <p:spPr>
          <a:xfrm>
            <a:off x="7222067" y="3119967"/>
            <a:ext cx="55033"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99F5021-647F-4E7A-813E-FF8694DF08CF}"/>
              </a:ext>
            </a:extLst>
          </p:cNvPr>
          <p:cNvSpPr/>
          <p:nvPr/>
        </p:nvSpPr>
        <p:spPr>
          <a:xfrm>
            <a:off x="9215967" y="3670300"/>
            <a:ext cx="55033"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Audio 12">
            <a:hlinkClick r:id="" action="ppaction://media"/>
            <a:extLst>
              <a:ext uri="{FF2B5EF4-FFF2-40B4-BE49-F238E27FC236}">
                <a16:creationId xmlns:a16="http://schemas.microsoft.com/office/drawing/2014/main" id="{E5258B46-93C3-4C8B-AA89-2FFEABDBD641}"/>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185733216"/>
      </p:ext>
    </p:extLst>
  </p:cSld>
  <p:clrMapOvr>
    <a:masterClrMapping/>
  </p:clrMapOvr>
  <mc:AlternateContent xmlns:mc="http://schemas.openxmlformats.org/markup-compatibility/2006" xmlns:p14="http://schemas.microsoft.com/office/powerpoint/2010/main">
    <mc:Choice Requires="p14">
      <p:transition spd="slow" p14:dur="2000" advTm="22459"/>
    </mc:Choice>
    <mc:Fallback xmlns="">
      <p:transition spd="slow" advTm="224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D551-3DF9-4089-955A-5F916B33D0C2}"/>
              </a:ext>
            </a:extLst>
          </p:cNvPr>
          <p:cNvSpPr>
            <a:spLocks noGrp="1"/>
          </p:cNvSpPr>
          <p:nvPr>
            <p:ph type="title"/>
          </p:nvPr>
        </p:nvSpPr>
        <p:spPr/>
        <p:txBody>
          <a:bodyPr>
            <a:normAutofit/>
          </a:bodyPr>
          <a:lstStyle/>
          <a:p>
            <a:r>
              <a:rPr lang="en-US" sz="3200" dirty="0"/>
              <a:t>Model Predictive Controller (MPC)</a:t>
            </a:r>
          </a:p>
        </p:txBody>
      </p:sp>
      <p:sp>
        <p:nvSpPr>
          <p:cNvPr id="4" name="Slide Number Placeholder 3">
            <a:extLst>
              <a:ext uri="{FF2B5EF4-FFF2-40B4-BE49-F238E27FC236}">
                <a16:creationId xmlns:a16="http://schemas.microsoft.com/office/drawing/2014/main" id="{B09C2BA2-9316-4086-B9AD-29634C672B86}"/>
              </a:ext>
            </a:extLst>
          </p:cNvPr>
          <p:cNvSpPr>
            <a:spLocks noGrp="1"/>
          </p:cNvSpPr>
          <p:nvPr>
            <p:ph type="sldNum" sz="quarter" idx="12"/>
          </p:nvPr>
        </p:nvSpPr>
        <p:spPr/>
        <p:txBody>
          <a:bodyPr/>
          <a:lstStyle/>
          <a:p>
            <a:fld id="{E0684831-484F-E04E-A91C-77E82AA5A8B7}" type="slidenum">
              <a:rPr lang="en-US" smtClean="0"/>
              <a:pPr/>
              <a:t>6</a:t>
            </a:fld>
            <a:endParaRPr lang="en-US"/>
          </a:p>
        </p:txBody>
      </p:sp>
      <p:pic>
        <p:nvPicPr>
          <p:cNvPr id="5" name="Picture 4">
            <a:extLst>
              <a:ext uri="{FF2B5EF4-FFF2-40B4-BE49-F238E27FC236}">
                <a16:creationId xmlns:a16="http://schemas.microsoft.com/office/drawing/2014/main" id="{A3A08F65-63CC-4D82-B776-E6EA37F71341}"/>
              </a:ext>
            </a:extLst>
          </p:cNvPr>
          <p:cNvPicPr>
            <a:picLocks noChangeAspect="1"/>
          </p:cNvPicPr>
          <p:nvPr/>
        </p:nvPicPr>
        <p:blipFill>
          <a:blip r:embed="rId5"/>
          <a:stretch>
            <a:fillRect/>
          </a:stretch>
        </p:blipFill>
        <p:spPr>
          <a:xfrm>
            <a:off x="349624" y="1463336"/>
            <a:ext cx="3851189" cy="2286000"/>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BD06E62-B6D1-4412-BD11-36975C288699}"/>
                  </a:ext>
                </a:extLst>
              </p:cNvPr>
              <p:cNvSpPr/>
              <p:nvPr/>
            </p:nvSpPr>
            <p:spPr>
              <a:xfrm>
                <a:off x="-1350264" y="4366531"/>
                <a:ext cx="6096000" cy="1254639"/>
              </a:xfrm>
              <a:prstGeom prst="rect">
                <a:avLst/>
              </a:prstGeom>
            </p:spPr>
            <p:txBody>
              <a:bodyPr>
                <a:spAutoFit/>
              </a:bodyPr>
              <a:lstStyle/>
              <a:p>
                <a:pPr indent="182880" algn="r"/>
                <a14:m>
                  <m:oMath xmlns:m="http://schemas.openxmlformats.org/officeDocument/2006/math">
                    <m:d>
                      <m:dPr>
                        <m:ctrlPr>
                          <a:rPr lang="en-US" i="1" smtClean="0">
                            <a:latin typeface="Cambria Math" panose="02040503050406030204" pitchFamily="18" charset="0"/>
                            <a:ea typeface="SimSun" panose="02010600030101010101" pitchFamily="2" charset="-122"/>
                          </a:rPr>
                        </m:ctrlPr>
                      </m:dPr>
                      <m:e>
                        <m:r>
                          <a:rPr lang="en-US" i="1">
                            <a:latin typeface="Cambria Math" panose="02040503050406030204" pitchFamily="18" charset="0"/>
                            <a:ea typeface="SimSun" panose="02010600030101010101" pitchFamily="2" charset="-122"/>
                          </a:rPr>
                          <m:t>𝜌</m:t>
                        </m:r>
                      </m:e>
                    </m:d>
                    <m:r>
                      <a:rPr lang="en-US" i="1">
                        <a:latin typeface="Cambria Math" panose="02040503050406030204" pitchFamily="18" charset="0"/>
                        <a:ea typeface="SimSun" panose="02010600030101010101" pitchFamily="2" charset="-122"/>
                      </a:rPr>
                      <m:t>     </m:t>
                    </m:r>
                    <m:func>
                      <m:funcPr>
                        <m:ctrlPr>
                          <a:rPr lang="en-US" i="1">
                            <a:latin typeface="Cambria Math" panose="02040503050406030204" pitchFamily="18" charset="0"/>
                            <a:ea typeface="SimSun" panose="02010600030101010101" pitchFamily="2" charset="-122"/>
                          </a:rPr>
                        </m:ctrlPr>
                      </m:funcPr>
                      <m:fName>
                        <m:r>
                          <m:rPr>
                            <m:sty m:val="p"/>
                          </m:rPr>
                          <a:rPr lang="en-US">
                            <a:latin typeface="Cambria Math" panose="02040503050406030204" pitchFamily="18" charset="0"/>
                            <a:ea typeface="SimSun" panose="02010600030101010101" pitchFamily="2" charset="-122"/>
                          </a:rPr>
                          <m:t>min</m:t>
                        </m:r>
                      </m:fName>
                      <m:e>
                        <m:r>
                          <a:rPr lang="en-US" i="1">
                            <a:latin typeface="Cambria Math" panose="02040503050406030204" pitchFamily="18" charset="0"/>
                            <a:ea typeface="SimSun" panose="02010600030101010101" pitchFamily="2" charset="-122"/>
                          </a:rPr>
                          <m:t>𝐽</m:t>
                        </m:r>
                        <m:r>
                          <a:rPr lang="en-US" i="1">
                            <a:latin typeface="Cambria Math" panose="02040503050406030204" pitchFamily="18" charset="0"/>
                            <a:ea typeface="SimSun" panose="02010600030101010101" pitchFamily="2" charset="-122"/>
                          </a:rPr>
                          <m:t>=</m:t>
                        </m:r>
                        <m:d>
                          <m:dPr>
                            <m:begChr m:val="|"/>
                            <m:endChr m:val="|"/>
                            <m:ctrlPr>
                              <a:rPr lang="en-US" i="1">
                                <a:latin typeface="Cambria Math" panose="02040503050406030204" pitchFamily="18" charset="0"/>
                                <a:ea typeface="SimSun" panose="02010600030101010101" pitchFamily="2" charset="-122"/>
                              </a:rPr>
                            </m:ctrlPr>
                          </m:dPr>
                          <m:e>
                            <m:sSub>
                              <m:sSubPr>
                                <m:ctrlPr>
                                  <a:rPr lang="en-US" b="1" i="1">
                                    <a:latin typeface="Cambria Math" panose="02040503050406030204" pitchFamily="18" charset="0"/>
                                    <a:ea typeface="SimSun" panose="02010600030101010101" pitchFamily="2" charset="-122"/>
                                  </a:rPr>
                                </m:ctrlPr>
                              </m:sSubPr>
                              <m:e>
                                <m:r>
                                  <a:rPr lang="en-US" b="1" i="1">
                                    <a:latin typeface="Cambria Math" panose="02040503050406030204" pitchFamily="18" charset="0"/>
                                    <a:ea typeface="SimSun" panose="02010600030101010101" pitchFamily="2" charset="-122"/>
                                  </a:rPr>
                                  <m:t>𝐲</m:t>
                                </m:r>
                              </m:e>
                              <m:sub>
                                <m:r>
                                  <a:rPr lang="en-US" b="1" i="1">
                                    <a:latin typeface="Cambria Math" panose="02040503050406030204" pitchFamily="18" charset="0"/>
                                    <a:ea typeface="SimSun" panose="02010600030101010101" pitchFamily="2" charset="-122"/>
                                  </a:rPr>
                                  <m:t>𝐭</m:t>
                                </m:r>
                              </m:sub>
                            </m:sSub>
                            <m:r>
                              <a:rPr lang="en-US" i="1">
                                <a:latin typeface="Cambria Math" panose="02040503050406030204" pitchFamily="18" charset="0"/>
                                <a:ea typeface="SimSun" panose="02010600030101010101" pitchFamily="2" charset="-122"/>
                              </a:rPr>
                              <m:t>−</m:t>
                            </m:r>
                            <m:r>
                              <a:rPr lang="en-US" b="1" i="1">
                                <a:latin typeface="Cambria Math" panose="02040503050406030204" pitchFamily="18" charset="0"/>
                                <a:ea typeface="SimSun" panose="02010600030101010101" pitchFamily="2" charset="-122"/>
                              </a:rPr>
                              <m:t>𝐲</m:t>
                            </m:r>
                          </m:e>
                        </m:d>
                      </m:e>
                    </m:func>
                  </m:oMath>
                </a14:m>
                <a:r>
                  <a:rPr lang="en-US" b="1" dirty="0">
                    <a:latin typeface="Times New Roman" panose="02020603050405020304" pitchFamily="18" charset="0"/>
                    <a:ea typeface="SimSun" panose="02010600030101010101" pitchFamily="2" charset="-122"/>
                  </a:rPr>
                  <a:t>				</a:t>
                </a:r>
                <a:endParaRPr lang="en-US" dirty="0">
                  <a:latin typeface="Times New Roman" panose="02020603050405020304" pitchFamily="18" charset="0"/>
                  <a:ea typeface="SimSun" panose="02010600030101010101" pitchFamily="2" charset="-122"/>
                </a:endParaRPr>
              </a:p>
              <a:p>
                <a:pPr algn="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SimSun" panose="02010600030101010101" pitchFamily="2" charset="-122"/>
                        </a:rPr>
                        <m:t>𝑠</m:t>
                      </m:r>
                      <m:r>
                        <a:rPr lang="en-US" i="1">
                          <a:latin typeface="Cambria Math" panose="02040503050406030204" pitchFamily="18" charset="0"/>
                          <a:ea typeface="SimSun" panose="02010600030101010101" pitchFamily="2" charset="-122"/>
                        </a:rPr>
                        <m:t>.</m:t>
                      </m:r>
                      <m:r>
                        <a:rPr lang="en-US" i="1">
                          <a:latin typeface="Cambria Math" panose="02040503050406030204" pitchFamily="18" charset="0"/>
                          <a:ea typeface="SimSun" panose="02010600030101010101" pitchFamily="2" charset="-122"/>
                        </a:rPr>
                        <m:t>𝑡</m:t>
                      </m:r>
                      <m:r>
                        <a:rPr lang="en-US" i="1">
                          <a:latin typeface="Cambria Math" panose="02040503050406030204" pitchFamily="18" charset="0"/>
                          <a:ea typeface="SimSun" panose="02010600030101010101" pitchFamily="2" charset="-122"/>
                        </a:rPr>
                        <m:t>.         </m:t>
                      </m:r>
                      <m:acc>
                        <m:accPr>
                          <m:chr m:val="̇"/>
                          <m:ctrlPr>
                            <a:rPr lang="en-US" i="1">
                              <a:latin typeface="Cambria Math" panose="02040503050406030204" pitchFamily="18" charset="0"/>
                              <a:ea typeface="SimSun" panose="02010600030101010101" pitchFamily="2" charset="-122"/>
                            </a:rPr>
                          </m:ctrlPr>
                        </m:accPr>
                        <m:e>
                          <m:r>
                            <a:rPr lang="en-US" b="1" i="1">
                              <a:latin typeface="Cambria Math" panose="02040503050406030204" pitchFamily="18" charset="0"/>
                              <a:ea typeface="SimSun" panose="02010600030101010101" pitchFamily="2" charset="-122"/>
                            </a:rPr>
                            <m:t>𝐱</m:t>
                          </m:r>
                        </m:e>
                      </m:acc>
                      <m:r>
                        <a:rPr lang="en-US" i="1">
                          <a:latin typeface="Cambria Math" panose="02040503050406030204" pitchFamily="18" charset="0"/>
                          <a:ea typeface="SimSun" panose="02010600030101010101" pitchFamily="2" charset="-122"/>
                        </a:rPr>
                        <m:t>=</m:t>
                      </m:r>
                      <m:r>
                        <a:rPr lang="en-US" i="1">
                          <a:latin typeface="Cambria Math" panose="02040503050406030204" pitchFamily="18" charset="0"/>
                          <a:ea typeface="SimSun" panose="02010600030101010101" pitchFamily="2" charset="-122"/>
                        </a:rPr>
                        <m:t>𝐴</m:t>
                      </m:r>
                      <m:r>
                        <a:rPr lang="en-US" b="1" i="1">
                          <a:latin typeface="Cambria Math" panose="02040503050406030204" pitchFamily="18" charset="0"/>
                          <a:ea typeface="SimSun" panose="02010600030101010101" pitchFamily="2" charset="-122"/>
                        </a:rPr>
                        <m:t>𝐱</m:t>
                      </m:r>
                      <m:r>
                        <a:rPr lang="en-US" i="1">
                          <a:latin typeface="Cambria Math" panose="02040503050406030204" pitchFamily="18" charset="0"/>
                          <a:ea typeface="SimSun" panose="02010600030101010101" pitchFamily="2" charset="-122"/>
                        </a:rPr>
                        <m:t>+</m:t>
                      </m:r>
                      <m:r>
                        <a:rPr lang="en-US" i="1">
                          <a:latin typeface="Cambria Math" panose="02040503050406030204" pitchFamily="18" charset="0"/>
                          <a:ea typeface="SimSun" panose="02010600030101010101" pitchFamily="2" charset="-122"/>
                        </a:rPr>
                        <m:t>𝐵</m:t>
                      </m:r>
                      <m:r>
                        <a:rPr lang="en-US" b="1" i="1">
                          <a:latin typeface="Cambria Math" panose="02040503050406030204" pitchFamily="18" charset="0"/>
                          <a:ea typeface="SimSun" panose="02010600030101010101" pitchFamily="2" charset="-122"/>
                        </a:rPr>
                        <m:t>𝐮</m:t>
                      </m:r>
                    </m:oMath>
                  </m:oMathPara>
                </a14:m>
                <a:endParaRPr lang="en-US" dirty="0">
                  <a:latin typeface="Times New Roman" panose="02020603050405020304" pitchFamily="18" charset="0"/>
                  <a:ea typeface="SimSun" panose="02010600030101010101" pitchFamily="2" charset="-122"/>
                </a:endParaRPr>
              </a:p>
              <a:p>
                <a:pPr indent="182880" algn="ctr"/>
                <a:r>
                  <a:rPr lang="en-US" b="1" dirty="0">
                    <a:latin typeface="Times New Roman" panose="02020603050405020304" pitchFamily="18" charset="0"/>
                    <a:ea typeface="SimSun" panose="02010600030101010101" pitchFamily="2" charset="-122"/>
                  </a:rPr>
                  <a:t>          </a:t>
                </a:r>
                <a14:m>
                  <m:oMath xmlns:m="http://schemas.openxmlformats.org/officeDocument/2006/math">
                    <m:r>
                      <a:rPr lang="en-US" b="1" i="1">
                        <a:latin typeface="Cambria Math" panose="02040503050406030204" pitchFamily="18" charset="0"/>
                        <a:ea typeface="SimSun" panose="02010600030101010101" pitchFamily="2" charset="-122"/>
                      </a:rPr>
                      <m:t>𝐲</m:t>
                    </m:r>
                    <m:r>
                      <a:rPr lang="en-US" i="1">
                        <a:latin typeface="Cambria Math" panose="02040503050406030204" pitchFamily="18" charset="0"/>
                        <a:ea typeface="SimSun" panose="02010600030101010101" pitchFamily="2" charset="-122"/>
                      </a:rPr>
                      <m:t>=</m:t>
                    </m:r>
                    <m:r>
                      <a:rPr lang="en-US" i="1">
                        <a:latin typeface="Cambria Math" panose="02040503050406030204" pitchFamily="18" charset="0"/>
                        <a:ea typeface="SimSun" panose="02010600030101010101" pitchFamily="2" charset="-122"/>
                      </a:rPr>
                      <m:t>𝐶</m:t>
                    </m:r>
                    <m:r>
                      <a:rPr lang="en-US" b="1" i="1">
                        <a:latin typeface="Cambria Math" panose="02040503050406030204" pitchFamily="18" charset="0"/>
                        <a:ea typeface="SimSun" panose="02010600030101010101" pitchFamily="2" charset="-122"/>
                      </a:rPr>
                      <m:t>𝐱</m:t>
                    </m:r>
                    <m:r>
                      <a:rPr lang="en-US" i="1">
                        <a:latin typeface="Cambria Math" panose="02040503050406030204" pitchFamily="18" charset="0"/>
                        <a:ea typeface="SimSun" panose="02010600030101010101" pitchFamily="2" charset="-122"/>
                      </a:rPr>
                      <m:t>+</m:t>
                    </m:r>
                    <m:r>
                      <a:rPr lang="en-US" i="1">
                        <a:latin typeface="Cambria Math" panose="02040503050406030204" pitchFamily="18" charset="0"/>
                        <a:ea typeface="SimSun" panose="02010600030101010101" pitchFamily="2" charset="-122"/>
                      </a:rPr>
                      <m:t>𝐷</m:t>
                    </m:r>
                    <m:r>
                      <a:rPr lang="en-US" b="1" i="1">
                        <a:latin typeface="Cambria Math" panose="02040503050406030204" pitchFamily="18" charset="0"/>
                        <a:ea typeface="SimSun" panose="02010600030101010101" pitchFamily="2" charset="-122"/>
                      </a:rPr>
                      <m:t>𝐮</m:t>
                    </m:r>
                  </m:oMath>
                </a14:m>
                <a:endParaRPr lang="en-US" dirty="0">
                  <a:latin typeface="Times New Roman" panose="02020603050405020304" pitchFamily="18" charset="0"/>
                  <a:ea typeface="SimSun" panose="02010600030101010101" pitchFamily="2" charset="-122"/>
                </a:endParaRPr>
              </a:p>
              <a:p>
                <a:pPr indent="182880" algn="ctr"/>
                <a14:m>
                  <m:oMath xmlns:m="http://schemas.openxmlformats.org/officeDocument/2006/math">
                    <m:r>
                      <a:rPr lang="en-US" b="1" i="1">
                        <a:latin typeface="Cambria Math" panose="02040503050406030204" pitchFamily="18" charset="0"/>
                        <a:ea typeface="SimSun" panose="02010600030101010101" pitchFamily="2" charset="-122"/>
                      </a:rPr>
                      <m:t>                       </m:t>
                    </m:r>
                    <m:sSub>
                      <m:sSubPr>
                        <m:ctrlPr>
                          <a:rPr lang="en-US" b="1" i="1">
                            <a:latin typeface="Cambria Math" panose="02040503050406030204" pitchFamily="18" charset="0"/>
                            <a:ea typeface="SimSun" panose="02010600030101010101" pitchFamily="2" charset="-122"/>
                          </a:rPr>
                        </m:ctrlPr>
                      </m:sSubPr>
                      <m:e>
                        <m:r>
                          <a:rPr lang="en-US" b="1" i="1">
                            <a:latin typeface="Cambria Math" panose="02040503050406030204" pitchFamily="18" charset="0"/>
                            <a:ea typeface="SimSun" panose="02010600030101010101" pitchFamily="2" charset="-122"/>
                          </a:rPr>
                          <m:t>𝐮</m:t>
                        </m:r>
                      </m:e>
                      <m:sub>
                        <m:r>
                          <a:rPr lang="en-US" b="1" i="1">
                            <a:latin typeface="Cambria Math" panose="02040503050406030204" pitchFamily="18" charset="0"/>
                            <a:ea typeface="SimSun" panose="02010600030101010101" pitchFamily="2" charset="-122"/>
                          </a:rPr>
                          <m:t>𝐥𝐨𝐰</m:t>
                        </m:r>
                      </m:sub>
                    </m:sSub>
                    <m:r>
                      <a:rPr lang="en-US" b="1">
                        <a:latin typeface="Cambria Math" panose="02040503050406030204" pitchFamily="18" charset="0"/>
                        <a:ea typeface="SimSun" panose="02010600030101010101" pitchFamily="2" charset="-122"/>
                      </a:rPr>
                      <m:t>&lt;</m:t>
                    </m:r>
                    <m:r>
                      <a:rPr lang="en-US" b="1" i="1">
                        <a:latin typeface="Cambria Math" panose="02040503050406030204" pitchFamily="18" charset="0"/>
                        <a:ea typeface="SimSun" panose="02010600030101010101" pitchFamily="2" charset="-122"/>
                      </a:rPr>
                      <m:t>𝐮</m:t>
                    </m:r>
                    <m:r>
                      <a:rPr lang="en-US" b="1">
                        <a:latin typeface="Cambria Math" panose="02040503050406030204" pitchFamily="18" charset="0"/>
                        <a:ea typeface="SimSun" panose="02010600030101010101" pitchFamily="2" charset="-122"/>
                      </a:rPr>
                      <m:t>&lt;</m:t>
                    </m:r>
                    <m:sSub>
                      <m:sSubPr>
                        <m:ctrlPr>
                          <a:rPr lang="en-US" b="1" i="1">
                            <a:latin typeface="Cambria Math" panose="02040503050406030204" pitchFamily="18" charset="0"/>
                            <a:ea typeface="SimSun" panose="02010600030101010101" pitchFamily="2" charset="-122"/>
                          </a:rPr>
                        </m:ctrlPr>
                      </m:sSubPr>
                      <m:e>
                        <m:r>
                          <a:rPr lang="en-US" b="1" i="1">
                            <a:latin typeface="Cambria Math" panose="02040503050406030204" pitchFamily="18" charset="0"/>
                            <a:ea typeface="SimSun" panose="02010600030101010101" pitchFamily="2" charset="-122"/>
                          </a:rPr>
                          <m:t>𝐮</m:t>
                        </m:r>
                      </m:e>
                      <m:sub>
                        <m:r>
                          <a:rPr lang="en-US" b="1" i="1">
                            <a:latin typeface="Cambria Math" panose="02040503050406030204" pitchFamily="18" charset="0"/>
                            <a:ea typeface="SimSun" panose="02010600030101010101" pitchFamily="2" charset="-122"/>
                          </a:rPr>
                          <m:t>𝐡𝐢𝐠𝐡</m:t>
                        </m:r>
                      </m:sub>
                    </m:sSub>
                    <m:r>
                      <a:rPr lang="en-US" b="0" i="0" smtClean="0">
                        <a:latin typeface="Cambria Math" panose="02040503050406030204" pitchFamily="18" charset="0"/>
                        <a:ea typeface="SimSun" panose="02010600030101010101" pitchFamily="2" charset="-122"/>
                      </a:rPr>
                      <m:t>        </m:t>
                    </m:r>
                    <m:sSub>
                      <m:sSubPr>
                        <m:ctrlPr>
                          <a:rPr lang="en-US" b="1" i="1">
                            <a:latin typeface="Cambria Math" panose="02040503050406030204" pitchFamily="18" charset="0"/>
                            <a:ea typeface="SimSun" panose="02010600030101010101" pitchFamily="2" charset="-122"/>
                          </a:rPr>
                        </m:ctrlPr>
                      </m:sSubPr>
                      <m:e>
                        <m:r>
                          <a:rPr lang="en-US" b="1" i="1">
                            <a:latin typeface="Cambria Math" panose="02040503050406030204" pitchFamily="18" charset="0"/>
                            <a:ea typeface="SimSun" panose="02010600030101010101" pitchFamily="2" charset="-122"/>
                          </a:rPr>
                          <m:t>𝐲</m:t>
                        </m:r>
                      </m:e>
                      <m:sub>
                        <m:sSub>
                          <m:sSubPr>
                            <m:ctrlPr>
                              <a:rPr lang="en-US" b="1" i="1">
                                <a:latin typeface="Cambria Math" panose="02040503050406030204" pitchFamily="18" charset="0"/>
                                <a:ea typeface="SimSun" panose="02010600030101010101" pitchFamily="2" charset="-122"/>
                              </a:rPr>
                            </m:ctrlPr>
                          </m:sSubPr>
                          <m:e>
                            <m:r>
                              <a:rPr lang="en-US" b="1" i="1">
                                <a:latin typeface="Cambria Math" panose="02040503050406030204" pitchFamily="18" charset="0"/>
                                <a:ea typeface="SimSun" panose="02010600030101010101" pitchFamily="2" charset="-122"/>
                              </a:rPr>
                              <m:t>𝐭</m:t>
                            </m:r>
                          </m:e>
                          <m:sub>
                            <m:r>
                              <a:rPr lang="en-US" b="1" i="1">
                                <a:latin typeface="Cambria Math" panose="02040503050406030204" pitchFamily="18" charset="0"/>
                                <a:ea typeface="SimSun" panose="02010600030101010101" pitchFamily="2" charset="-122"/>
                              </a:rPr>
                              <m:t>𝐥𝐨𝐰</m:t>
                            </m:r>
                          </m:sub>
                        </m:sSub>
                      </m:sub>
                    </m:sSub>
                    <m:r>
                      <a:rPr lang="en-US" b="1">
                        <a:latin typeface="Cambria Math" panose="02040503050406030204" pitchFamily="18" charset="0"/>
                        <a:ea typeface="SimSun" panose="02010600030101010101" pitchFamily="2" charset="-122"/>
                      </a:rPr>
                      <m:t>&lt;</m:t>
                    </m:r>
                    <m:sSub>
                      <m:sSubPr>
                        <m:ctrlPr>
                          <a:rPr lang="en-US" b="1" i="1">
                            <a:latin typeface="Cambria Math" panose="02040503050406030204" pitchFamily="18" charset="0"/>
                            <a:ea typeface="SimSun" panose="02010600030101010101" pitchFamily="2" charset="-122"/>
                          </a:rPr>
                        </m:ctrlPr>
                      </m:sSubPr>
                      <m:e>
                        <m:r>
                          <a:rPr lang="en-US" b="1" i="1">
                            <a:latin typeface="Cambria Math" panose="02040503050406030204" pitchFamily="18" charset="0"/>
                            <a:ea typeface="SimSun" panose="02010600030101010101" pitchFamily="2" charset="-122"/>
                          </a:rPr>
                          <m:t>𝐲</m:t>
                        </m:r>
                      </m:e>
                      <m:sub>
                        <m:r>
                          <a:rPr lang="en-US" b="1" i="1">
                            <a:latin typeface="Cambria Math" panose="02040503050406030204" pitchFamily="18" charset="0"/>
                            <a:ea typeface="SimSun" panose="02010600030101010101" pitchFamily="2" charset="-122"/>
                          </a:rPr>
                          <m:t>𝐭</m:t>
                        </m:r>
                      </m:sub>
                    </m:sSub>
                    <m:r>
                      <a:rPr lang="en-US" b="1">
                        <a:latin typeface="Cambria Math" panose="02040503050406030204" pitchFamily="18" charset="0"/>
                        <a:ea typeface="SimSun" panose="02010600030101010101" pitchFamily="2" charset="-122"/>
                      </a:rPr>
                      <m:t>&lt;</m:t>
                    </m:r>
                    <m:sSub>
                      <m:sSubPr>
                        <m:ctrlPr>
                          <a:rPr lang="en-US" b="1" i="1">
                            <a:latin typeface="Cambria Math" panose="02040503050406030204" pitchFamily="18" charset="0"/>
                            <a:ea typeface="SimSun" panose="02010600030101010101" pitchFamily="2" charset="-122"/>
                          </a:rPr>
                        </m:ctrlPr>
                      </m:sSubPr>
                      <m:e>
                        <m:r>
                          <a:rPr lang="en-US" b="1" i="1">
                            <a:latin typeface="Cambria Math" panose="02040503050406030204" pitchFamily="18" charset="0"/>
                            <a:ea typeface="SimSun" panose="02010600030101010101" pitchFamily="2" charset="-122"/>
                          </a:rPr>
                          <m:t>𝐲</m:t>
                        </m:r>
                      </m:e>
                      <m:sub>
                        <m:sSub>
                          <m:sSubPr>
                            <m:ctrlPr>
                              <a:rPr lang="en-US" b="1" i="1">
                                <a:latin typeface="Cambria Math" panose="02040503050406030204" pitchFamily="18" charset="0"/>
                                <a:ea typeface="SimSun" panose="02010600030101010101" pitchFamily="2" charset="-122"/>
                              </a:rPr>
                            </m:ctrlPr>
                          </m:sSubPr>
                          <m:e>
                            <m:r>
                              <a:rPr lang="en-US" b="1" i="1">
                                <a:latin typeface="Cambria Math" panose="02040503050406030204" pitchFamily="18" charset="0"/>
                                <a:ea typeface="SimSun" panose="02010600030101010101" pitchFamily="2" charset="-122"/>
                              </a:rPr>
                              <m:t>𝐭</m:t>
                            </m:r>
                          </m:e>
                          <m:sub>
                            <m:r>
                              <a:rPr lang="en-US" b="1" i="1">
                                <a:latin typeface="Cambria Math" panose="02040503050406030204" pitchFamily="18" charset="0"/>
                                <a:ea typeface="SimSun" panose="02010600030101010101" pitchFamily="2" charset="-122"/>
                              </a:rPr>
                              <m:t>𝐡𝐢𝐠𝐡</m:t>
                            </m:r>
                          </m:sub>
                        </m:sSub>
                      </m:sub>
                    </m:sSub>
                  </m:oMath>
                </a14:m>
                <a:r>
                  <a:rPr lang="en-US" b="1" dirty="0">
                    <a:latin typeface="Times New Roman" panose="02020603050405020304" pitchFamily="18" charset="0"/>
                    <a:ea typeface="SimSun" panose="02010600030101010101" pitchFamily="2" charset="-122"/>
                  </a:rPr>
                  <a:t> </a:t>
                </a:r>
                <a:endParaRPr lang="en-US" dirty="0">
                  <a:latin typeface="Times New Roman" panose="02020603050405020304" pitchFamily="18" charset="0"/>
                  <a:ea typeface="SimSun" panose="02010600030101010101" pitchFamily="2" charset="-122"/>
                </a:endParaRPr>
              </a:p>
            </p:txBody>
          </p:sp>
        </mc:Choice>
        <mc:Fallback xmlns="">
          <p:sp>
            <p:nvSpPr>
              <p:cNvPr id="6" name="Rectangle 5">
                <a:extLst>
                  <a:ext uri="{FF2B5EF4-FFF2-40B4-BE49-F238E27FC236}">
                    <a16:creationId xmlns:a16="http://schemas.microsoft.com/office/drawing/2014/main" id="{1BD06E62-B6D1-4412-BD11-36975C288699}"/>
                  </a:ext>
                </a:extLst>
              </p:cNvPr>
              <p:cNvSpPr>
                <a:spLocks noRot="1" noChangeAspect="1" noMove="1" noResize="1" noEditPoints="1" noAdjustHandles="1" noChangeArrowheads="1" noChangeShapeType="1" noTextEdit="1"/>
              </p:cNvSpPr>
              <p:nvPr/>
            </p:nvSpPr>
            <p:spPr>
              <a:xfrm>
                <a:off x="-1350264" y="4366531"/>
                <a:ext cx="6096000" cy="1254639"/>
              </a:xfrm>
              <a:prstGeom prst="rect">
                <a:avLst/>
              </a:prstGeom>
              <a:blipFill>
                <a:blip r:embed="rId6"/>
                <a:stretch>
                  <a:fillRect b="-1456"/>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0DE37077-F24E-4269-9120-D7382264D175}"/>
              </a:ext>
            </a:extLst>
          </p:cNvPr>
          <p:cNvSpPr/>
          <p:nvPr/>
        </p:nvSpPr>
        <p:spPr>
          <a:xfrm>
            <a:off x="121024" y="3734189"/>
            <a:ext cx="4862452" cy="523220"/>
          </a:xfrm>
          <a:prstGeom prst="rect">
            <a:avLst/>
          </a:prstGeom>
        </p:spPr>
        <p:txBody>
          <a:bodyPr wrap="square">
            <a:spAutoFit/>
          </a:bodyPr>
          <a:lstStyle/>
          <a:p>
            <a:r>
              <a:rPr lang="en-US" sz="1400" dirty="0">
                <a:solidFill>
                  <a:srgbClr val="13294B"/>
                </a:solidFill>
              </a:rPr>
              <a:t>Fig. 5. Control diagram implementing MPC on a nonlinear system</a:t>
            </a:r>
          </a:p>
        </p:txBody>
      </p:sp>
      <p:pic>
        <p:nvPicPr>
          <p:cNvPr id="22" name="Picture 21">
            <a:extLst>
              <a:ext uri="{FF2B5EF4-FFF2-40B4-BE49-F238E27FC236}">
                <a16:creationId xmlns:a16="http://schemas.microsoft.com/office/drawing/2014/main" id="{79BFF7A5-D1BB-4EBF-B97D-32D25E845BE8}"/>
              </a:ext>
            </a:extLst>
          </p:cNvPr>
          <p:cNvPicPr>
            <a:picLocks noChangeAspect="1"/>
          </p:cNvPicPr>
          <p:nvPr/>
        </p:nvPicPr>
        <p:blipFill>
          <a:blip r:embed="rId7"/>
          <a:stretch>
            <a:fillRect/>
          </a:stretch>
        </p:blipFill>
        <p:spPr>
          <a:xfrm>
            <a:off x="6674415" y="1463336"/>
            <a:ext cx="4514081" cy="3468135"/>
          </a:xfrm>
          <a:prstGeom prst="rect">
            <a:avLst/>
          </a:prstGeom>
        </p:spPr>
      </p:pic>
      <p:sp>
        <p:nvSpPr>
          <p:cNvPr id="23" name="Rectangle 22">
            <a:extLst>
              <a:ext uri="{FF2B5EF4-FFF2-40B4-BE49-F238E27FC236}">
                <a16:creationId xmlns:a16="http://schemas.microsoft.com/office/drawing/2014/main" id="{FB243320-7F86-417B-AADB-1C52B561A311}"/>
              </a:ext>
            </a:extLst>
          </p:cNvPr>
          <p:cNvSpPr/>
          <p:nvPr/>
        </p:nvSpPr>
        <p:spPr>
          <a:xfrm>
            <a:off x="6674415" y="4966508"/>
            <a:ext cx="4862452" cy="307777"/>
          </a:xfrm>
          <a:prstGeom prst="rect">
            <a:avLst/>
          </a:prstGeom>
        </p:spPr>
        <p:txBody>
          <a:bodyPr wrap="square">
            <a:spAutoFit/>
          </a:bodyPr>
          <a:lstStyle/>
          <a:p>
            <a:r>
              <a:rPr lang="en-US" sz="1400" dirty="0">
                <a:solidFill>
                  <a:srgbClr val="13294B"/>
                </a:solidFill>
              </a:rPr>
              <a:t>Fig. 6. Working concept of MPC. </a:t>
            </a:r>
          </a:p>
        </p:txBody>
      </p:sp>
      <p:cxnSp>
        <p:nvCxnSpPr>
          <p:cNvPr id="25" name="Straight Arrow Connector 24">
            <a:extLst>
              <a:ext uri="{FF2B5EF4-FFF2-40B4-BE49-F238E27FC236}">
                <a16:creationId xmlns:a16="http://schemas.microsoft.com/office/drawing/2014/main" id="{4CD3ABC4-4948-4223-93BC-6449DF366E53}"/>
              </a:ext>
            </a:extLst>
          </p:cNvPr>
          <p:cNvCxnSpPr/>
          <p:nvPr/>
        </p:nvCxnSpPr>
        <p:spPr>
          <a:xfrm>
            <a:off x="7576958" y="3583253"/>
            <a:ext cx="1286256" cy="0"/>
          </a:xfrm>
          <a:prstGeom prst="straightConnector1">
            <a:avLst/>
          </a:prstGeom>
          <a:ln w="38100">
            <a:solidFill>
              <a:srgbClr val="7030A0"/>
            </a:solidFill>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4F79F99C-D5C9-43D5-A7F1-FF68770DDB0D}"/>
              </a:ext>
            </a:extLst>
          </p:cNvPr>
          <p:cNvSpPr txBox="1"/>
          <p:nvPr/>
        </p:nvSpPr>
        <p:spPr>
          <a:xfrm>
            <a:off x="7546705" y="3240439"/>
            <a:ext cx="1537600" cy="307777"/>
          </a:xfrm>
          <a:prstGeom prst="rect">
            <a:avLst/>
          </a:prstGeom>
          <a:noFill/>
        </p:spPr>
        <p:txBody>
          <a:bodyPr wrap="none" rtlCol="0">
            <a:spAutoFit/>
          </a:bodyPr>
          <a:lstStyle/>
          <a:p>
            <a:r>
              <a:rPr lang="en-US" sz="1400" b="1" dirty="0">
                <a:solidFill>
                  <a:srgbClr val="7030A0"/>
                </a:solidFill>
              </a:rPr>
              <a:t>Control Horizon</a:t>
            </a:r>
          </a:p>
        </p:txBody>
      </p:sp>
      <p:cxnSp>
        <p:nvCxnSpPr>
          <p:cNvPr id="27" name="Straight Connector 26">
            <a:extLst>
              <a:ext uri="{FF2B5EF4-FFF2-40B4-BE49-F238E27FC236}">
                <a16:creationId xmlns:a16="http://schemas.microsoft.com/office/drawing/2014/main" id="{ABF5FF5A-04AC-4460-853C-5223C8DA0E42}"/>
              </a:ext>
            </a:extLst>
          </p:cNvPr>
          <p:cNvCxnSpPr/>
          <p:nvPr/>
        </p:nvCxnSpPr>
        <p:spPr>
          <a:xfrm>
            <a:off x="5732128" y="1545336"/>
            <a:ext cx="0" cy="4075834"/>
          </a:xfrm>
          <a:prstGeom prst="line">
            <a:avLst/>
          </a:prstGeom>
          <a:ln w="19050">
            <a:solidFill>
              <a:srgbClr val="13294B"/>
            </a:solidFill>
          </a:ln>
        </p:spPr>
        <p:style>
          <a:lnRef idx="1">
            <a:schemeClr val="dk1"/>
          </a:lnRef>
          <a:fillRef idx="0">
            <a:schemeClr val="dk1"/>
          </a:fillRef>
          <a:effectRef idx="0">
            <a:schemeClr val="dk1"/>
          </a:effectRef>
          <a:fontRef idx="minor">
            <a:schemeClr val="tx1"/>
          </a:fontRef>
        </p:style>
      </p:cxnSp>
      <p:pic>
        <p:nvPicPr>
          <p:cNvPr id="8" name="Audio 7">
            <a:hlinkClick r:id="" action="ppaction://media"/>
            <a:extLst>
              <a:ext uri="{FF2B5EF4-FFF2-40B4-BE49-F238E27FC236}">
                <a16:creationId xmlns:a16="http://schemas.microsoft.com/office/drawing/2014/main" id="{5AD349CC-575B-4B44-ABEF-A3B8889FDDA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503348813"/>
      </p:ext>
    </p:extLst>
  </p:cSld>
  <p:clrMapOvr>
    <a:masterClrMapping/>
  </p:clrMapOvr>
  <mc:AlternateContent xmlns:mc="http://schemas.openxmlformats.org/markup-compatibility/2006" xmlns:p14="http://schemas.microsoft.com/office/powerpoint/2010/main">
    <mc:Choice Requires="p14">
      <p:transition spd="slow" p14:dur="2000" advTm="28388"/>
    </mc:Choice>
    <mc:Fallback xmlns="">
      <p:transition spd="slow" advTm="283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0C4F482-981A-4029-8486-C3363F93AA62}"/>
              </a:ext>
            </a:extLst>
          </p:cNvPr>
          <p:cNvSpPr/>
          <p:nvPr/>
        </p:nvSpPr>
        <p:spPr>
          <a:xfrm>
            <a:off x="-91440" y="0"/>
            <a:ext cx="12390120" cy="70591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81FF535C-AF45-4201-A9ED-1602B86B0563}"/>
              </a:ext>
            </a:extLst>
          </p:cNvPr>
          <p:cNvSpPr>
            <a:spLocks noGrp="1"/>
          </p:cNvSpPr>
          <p:nvPr>
            <p:ph type="sldNum" sz="quarter" idx="12"/>
          </p:nvPr>
        </p:nvSpPr>
        <p:spPr/>
        <p:txBody>
          <a:bodyPr/>
          <a:lstStyle/>
          <a:p>
            <a:fld id="{E0684831-484F-E04E-A91C-77E82AA5A8B7}" type="slidenum">
              <a:rPr lang="en-US" smtClean="0"/>
              <a:pPr/>
              <a:t>7</a:t>
            </a:fld>
            <a:endParaRPr lang="en-US"/>
          </a:p>
        </p:txBody>
      </p:sp>
      <p:pic>
        <p:nvPicPr>
          <p:cNvPr id="5" name="lqr_animation">
            <a:hlinkClick r:id="" action="ppaction://media"/>
            <a:extLst>
              <a:ext uri="{FF2B5EF4-FFF2-40B4-BE49-F238E27FC236}">
                <a16:creationId xmlns:a16="http://schemas.microsoft.com/office/drawing/2014/main" id="{8688BC52-5E4D-4D27-A682-0A82ED4F1DF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1"/>
          <a:srcRect l="7444" t="3360" r="3668" b="2292"/>
          <a:stretch/>
        </p:blipFill>
        <p:spPr>
          <a:xfrm>
            <a:off x="6096001" y="3591684"/>
            <a:ext cx="5435501" cy="3429000"/>
          </a:xfrm>
          <a:prstGeom prst="rect">
            <a:avLst/>
          </a:prstGeom>
          <a:ln w="19050">
            <a:solidFill>
              <a:srgbClr val="13294B"/>
            </a:solidFill>
          </a:ln>
        </p:spPr>
      </p:pic>
      <p:pic>
        <p:nvPicPr>
          <p:cNvPr id="6" name="pid_animation">
            <a:hlinkClick r:id="" action="ppaction://media"/>
            <a:extLst>
              <a:ext uri="{FF2B5EF4-FFF2-40B4-BE49-F238E27FC236}">
                <a16:creationId xmlns:a16="http://schemas.microsoft.com/office/drawing/2014/main" id="{B3FE3BDD-2828-4213-8BCE-7E68CA09E7E8}"/>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12"/>
          <a:srcRect l="8272" t="3760" r="3792" b="3787"/>
          <a:stretch/>
        </p:blipFill>
        <p:spPr>
          <a:xfrm>
            <a:off x="579476" y="3591684"/>
            <a:ext cx="5435749" cy="3429000"/>
          </a:xfrm>
          <a:prstGeom prst="rect">
            <a:avLst/>
          </a:prstGeom>
          <a:ln w="19050">
            <a:solidFill>
              <a:srgbClr val="13294B"/>
            </a:solidFill>
          </a:ln>
        </p:spPr>
      </p:pic>
      <p:pic>
        <p:nvPicPr>
          <p:cNvPr id="7" name="mpc_animation">
            <a:hlinkClick r:id="" action="ppaction://media"/>
            <a:extLst>
              <a:ext uri="{FF2B5EF4-FFF2-40B4-BE49-F238E27FC236}">
                <a16:creationId xmlns:a16="http://schemas.microsoft.com/office/drawing/2014/main" id="{6743E2B9-795A-4F5D-A667-BA12CE0FA088}"/>
              </a:ext>
            </a:extLst>
          </p:cNvPr>
          <p:cNvPicPr>
            <a:picLocks noChangeAspect="1"/>
          </p:cNvPicPr>
          <p:nvPr>
            <a:videoFile r:link="rId6"/>
            <p:extLst>
              <p:ext uri="{DAA4B4D4-6D71-4841-9C94-3DE7FCFB9230}">
                <p14:media xmlns:p14="http://schemas.microsoft.com/office/powerpoint/2010/main" r:embed="rId5"/>
              </p:ext>
            </p:extLst>
          </p:nvPr>
        </p:nvPicPr>
        <p:blipFill rotWithShape="1">
          <a:blip r:embed="rId12"/>
          <a:srcRect l="7621" t="3653" r="3633" b="3037"/>
          <a:stretch/>
        </p:blipFill>
        <p:spPr>
          <a:xfrm>
            <a:off x="6096001" y="86112"/>
            <a:ext cx="5435501" cy="3429000"/>
          </a:xfrm>
          <a:prstGeom prst="rect">
            <a:avLst/>
          </a:prstGeom>
          <a:ln w="19050">
            <a:solidFill>
              <a:srgbClr val="13294B"/>
            </a:solidFill>
          </a:ln>
        </p:spPr>
      </p:pic>
      <p:sp>
        <p:nvSpPr>
          <p:cNvPr id="9" name="Rectangle 8">
            <a:extLst>
              <a:ext uri="{FF2B5EF4-FFF2-40B4-BE49-F238E27FC236}">
                <a16:creationId xmlns:a16="http://schemas.microsoft.com/office/drawing/2014/main" id="{903CE681-BEE0-4A70-B05B-3EB018F6803B}"/>
              </a:ext>
            </a:extLst>
          </p:cNvPr>
          <p:cNvSpPr/>
          <p:nvPr/>
        </p:nvSpPr>
        <p:spPr>
          <a:xfrm>
            <a:off x="-30089" y="4485899"/>
            <a:ext cx="598660" cy="1569660"/>
          </a:xfrm>
          <a:prstGeom prst="rect">
            <a:avLst/>
          </a:prstGeom>
        </p:spPr>
        <p:txBody>
          <a:bodyPr wrap="square">
            <a:spAutoFit/>
          </a:bodyPr>
          <a:lstStyle/>
          <a:p>
            <a:pPr algn="r"/>
            <a:r>
              <a:rPr lang="en-US" sz="4800" b="1" dirty="0">
                <a:solidFill>
                  <a:srgbClr val="13294B"/>
                </a:solidFill>
              </a:rPr>
              <a:t>PD</a:t>
            </a:r>
          </a:p>
        </p:txBody>
      </p:sp>
      <p:sp>
        <p:nvSpPr>
          <p:cNvPr id="10" name="Rectangle 9">
            <a:extLst>
              <a:ext uri="{FF2B5EF4-FFF2-40B4-BE49-F238E27FC236}">
                <a16:creationId xmlns:a16="http://schemas.microsoft.com/office/drawing/2014/main" id="{80BC9338-AC13-40FA-B027-276B02E69909}"/>
              </a:ext>
            </a:extLst>
          </p:cNvPr>
          <p:cNvSpPr/>
          <p:nvPr/>
        </p:nvSpPr>
        <p:spPr>
          <a:xfrm>
            <a:off x="11483612" y="4033962"/>
            <a:ext cx="598660" cy="2308324"/>
          </a:xfrm>
          <a:prstGeom prst="rect">
            <a:avLst/>
          </a:prstGeom>
        </p:spPr>
        <p:txBody>
          <a:bodyPr wrap="square">
            <a:spAutoFit/>
          </a:bodyPr>
          <a:lstStyle/>
          <a:p>
            <a:r>
              <a:rPr lang="en-US" sz="4800" b="1" dirty="0">
                <a:solidFill>
                  <a:srgbClr val="13294B"/>
                </a:solidFill>
              </a:rPr>
              <a:t>LQR</a:t>
            </a:r>
          </a:p>
        </p:txBody>
      </p:sp>
      <p:sp>
        <p:nvSpPr>
          <p:cNvPr id="11" name="Rectangle 10">
            <a:extLst>
              <a:ext uri="{FF2B5EF4-FFF2-40B4-BE49-F238E27FC236}">
                <a16:creationId xmlns:a16="http://schemas.microsoft.com/office/drawing/2014/main" id="{3CB32F8C-3B11-4BDE-81CA-8039B0A78434}"/>
              </a:ext>
            </a:extLst>
          </p:cNvPr>
          <p:cNvSpPr/>
          <p:nvPr/>
        </p:nvSpPr>
        <p:spPr>
          <a:xfrm>
            <a:off x="11483612" y="536526"/>
            <a:ext cx="598660" cy="2308324"/>
          </a:xfrm>
          <a:prstGeom prst="rect">
            <a:avLst/>
          </a:prstGeom>
        </p:spPr>
        <p:txBody>
          <a:bodyPr wrap="square">
            <a:spAutoFit/>
          </a:bodyPr>
          <a:lstStyle/>
          <a:p>
            <a:r>
              <a:rPr lang="en-US" sz="4800" b="1" dirty="0">
                <a:solidFill>
                  <a:srgbClr val="13294B"/>
                </a:solidFill>
              </a:rPr>
              <a:t>MPC</a:t>
            </a:r>
          </a:p>
        </p:txBody>
      </p:sp>
      <mc:AlternateContent xmlns:mc="http://schemas.openxmlformats.org/markup-compatibility/2006" xmlns:a14="http://schemas.microsoft.com/office/drawing/2010/main">
        <mc:Choice Requires="a14">
          <p:sp>
            <p:nvSpPr>
              <p:cNvPr id="17" name="Content Placeholder 16">
                <a:extLst>
                  <a:ext uri="{FF2B5EF4-FFF2-40B4-BE49-F238E27FC236}">
                    <a16:creationId xmlns:a16="http://schemas.microsoft.com/office/drawing/2014/main" id="{D970A5EA-35C5-440F-9FB5-2E5D9733467D}"/>
                  </a:ext>
                </a:extLst>
              </p:cNvPr>
              <p:cNvSpPr>
                <a:spLocks noGrp="1"/>
              </p:cNvSpPr>
              <p:nvPr>
                <p:ph idx="1"/>
              </p:nvPr>
            </p:nvSpPr>
            <p:spPr>
              <a:xfrm>
                <a:off x="545006" y="86112"/>
                <a:ext cx="5504687" cy="3342888"/>
              </a:xfrm>
            </p:spPr>
            <p:txBody>
              <a:bodyPr>
                <a:noAutofit/>
              </a:bodyPr>
              <a:lstStyle/>
              <a:p>
                <a:pPr marL="0" indent="0">
                  <a:lnSpc>
                    <a:spcPct val="100000"/>
                  </a:lnSpc>
                  <a:spcBef>
                    <a:spcPts val="0"/>
                  </a:spcBef>
                  <a:buNone/>
                </a:pPr>
                <a:r>
                  <a:rPr lang="en-US" sz="1800" b="1" dirty="0"/>
                  <a:t>All controllers</a:t>
                </a:r>
                <a:endParaRPr lang="en-US" sz="1800" dirty="0"/>
              </a:p>
              <a:p>
                <a:pPr marL="0" indent="0">
                  <a:lnSpc>
                    <a:spcPct val="100000"/>
                  </a:lnSpc>
                  <a:spcBef>
                    <a:spcPts val="0"/>
                  </a:spcBef>
                  <a:buNone/>
                </a:pPr>
                <a:r>
                  <a:rPr lang="en-US" sz="1800" dirty="0"/>
                  <a:t>Met the control objectives with input saturation</a:t>
                </a:r>
              </a:p>
              <a:p>
                <a:pPr marL="0" indent="0">
                  <a:lnSpc>
                    <a:spcPct val="100000"/>
                  </a:lnSpc>
                  <a:spcBef>
                    <a:spcPts val="0"/>
                  </a:spcBef>
                  <a:buNone/>
                </a:pPr>
                <a:r>
                  <a:rPr lang="en-US" sz="1800" dirty="0"/>
                  <a:t>Low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𝑒</m:t>
                        </m:r>
                      </m:e>
                      <m:sub>
                        <m:r>
                          <a:rPr lang="en-US" sz="1800" b="0" i="1" smtClean="0">
                            <a:latin typeface="Cambria Math" panose="02040503050406030204" pitchFamily="18" charset="0"/>
                          </a:rPr>
                          <m:t>𝑠𝑠</m:t>
                        </m:r>
                      </m:sub>
                    </m:sSub>
                    <m:r>
                      <a:rPr lang="en-US" sz="1800" b="0" i="1" smtClean="0">
                        <a:latin typeface="Cambria Math" panose="02040503050406030204" pitchFamily="18" charset="0"/>
                      </a:rPr>
                      <m:t> </m:t>
                    </m:r>
                  </m:oMath>
                </a14:m>
                <a:r>
                  <a:rPr lang="en-US" sz="1800" dirty="0"/>
                  <a:t>were observed</a:t>
                </a:r>
              </a:p>
              <a:p>
                <a:pPr marL="0" indent="0">
                  <a:lnSpc>
                    <a:spcPct val="100000"/>
                  </a:lnSpc>
                  <a:spcBef>
                    <a:spcPts val="0"/>
                  </a:spcBef>
                  <a:buNone/>
                </a:pPr>
                <a:endParaRPr lang="en-US" sz="1800" dirty="0"/>
              </a:p>
              <a:p>
                <a:pPr marL="0" indent="0">
                  <a:lnSpc>
                    <a:spcPct val="100000"/>
                  </a:lnSpc>
                  <a:spcBef>
                    <a:spcPts val="0"/>
                  </a:spcBef>
                  <a:buNone/>
                </a:pPr>
                <a:r>
                  <a:rPr lang="en-US" sz="1800" b="1" dirty="0"/>
                  <a:t>MPC</a:t>
                </a:r>
              </a:p>
              <a:p>
                <a:pPr marL="0" indent="0">
                  <a:lnSpc>
                    <a:spcPct val="100000"/>
                  </a:lnSpc>
                  <a:spcBef>
                    <a:spcPts val="0"/>
                  </a:spcBef>
                  <a:buNone/>
                </a:pPr>
                <a:r>
                  <a:rPr lang="en-US" sz="1800" dirty="0"/>
                  <a:t>Lowest </a:t>
                </a:r>
                <a14:m>
                  <m:oMath xmlns:m="http://schemas.openxmlformats.org/officeDocument/2006/math">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𝑡</m:t>
                        </m:r>
                      </m:e>
                      <m:sub>
                        <m:r>
                          <a:rPr lang="en-US" sz="1800" b="0" i="1" dirty="0" smtClean="0">
                            <a:latin typeface="Cambria Math" panose="02040503050406030204" pitchFamily="18" charset="0"/>
                          </a:rPr>
                          <m:t>𝑠𝑒𝑡𝑡𝑙𝑒</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𝑡</m:t>
                        </m:r>
                      </m:e>
                      <m:sub>
                        <m:r>
                          <a:rPr lang="en-US" sz="1800" b="0" i="1" dirty="0" smtClean="0">
                            <a:latin typeface="Cambria Math" panose="02040503050406030204" pitchFamily="18" charset="0"/>
                          </a:rPr>
                          <m:t>𝑟𝑖𝑠𝑒</m:t>
                        </m:r>
                      </m:sub>
                    </m:sSub>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𝑒</m:t>
                        </m:r>
                      </m:e>
                      <m:sub>
                        <m:r>
                          <a:rPr lang="en-US" sz="1800" b="0" i="1" dirty="0" smtClean="0">
                            <a:latin typeface="Cambria Math" panose="02040503050406030204" pitchFamily="18" charset="0"/>
                          </a:rPr>
                          <m:t>𝑠𝑠</m:t>
                        </m:r>
                      </m:sub>
                    </m:sSub>
                  </m:oMath>
                </a14:m>
                <a:r>
                  <a:rPr lang="en-US" sz="1800" dirty="0"/>
                  <a:t>, fluctuating &amp; higher </a:t>
                </a:r>
                <a14:m>
                  <m:oMath xmlns:m="http://schemas.openxmlformats.org/officeDocument/2006/math">
                    <m:d>
                      <m:dPr>
                        <m:begChr m:val="|"/>
                        <m:endChr m:val="|"/>
                        <m:ctrlPr>
                          <a:rPr lang="en-US" sz="1800" b="1" i="1" dirty="0" smtClean="0">
                            <a:latin typeface="Cambria Math" panose="02040503050406030204" pitchFamily="18" charset="0"/>
                          </a:rPr>
                        </m:ctrlPr>
                      </m:dPr>
                      <m:e>
                        <m:r>
                          <a:rPr lang="en-US" sz="1800" b="1" dirty="0">
                            <a:latin typeface="Cambria Math" panose="02040503050406030204" pitchFamily="18" charset="0"/>
                          </a:rPr>
                          <m:t>𝐮</m:t>
                        </m:r>
                      </m:e>
                    </m:d>
                  </m:oMath>
                </a14:m>
                <a:endParaRPr lang="en-US" sz="1800" b="1" dirty="0"/>
              </a:p>
              <a:p>
                <a:pPr marL="0" indent="0">
                  <a:lnSpc>
                    <a:spcPct val="100000"/>
                  </a:lnSpc>
                  <a:spcBef>
                    <a:spcPts val="0"/>
                  </a:spcBef>
                  <a:buNone/>
                </a:pPr>
                <a:endParaRPr lang="en-US" sz="1800" b="1" dirty="0"/>
              </a:p>
              <a:p>
                <a:pPr marL="0" indent="0">
                  <a:lnSpc>
                    <a:spcPct val="100000"/>
                  </a:lnSpc>
                  <a:spcBef>
                    <a:spcPts val="0"/>
                  </a:spcBef>
                  <a:buNone/>
                </a:pPr>
                <a:r>
                  <a:rPr lang="en-US" sz="1800" b="1" dirty="0"/>
                  <a:t>LQR, PD</a:t>
                </a:r>
              </a:p>
              <a:p>
                <a:pPr marL="0" indent="0">
                  <a:lnSpc>
                    <a:spcPct val="100000"/>
                  </a:lnSpc>
                  <a:spcBef>
                    <a:spcPts val="0"/>
                  </a:spcBef>
                  <a:buNone/>
                </a:pPr>
                <a:r>
                  <a:rPr lang="en-US" sz="1800" dirty="0"/>
                  <a:t>Larger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𝑡</m:t>
                        </m:r>
                      </m:e>
                      <m:sub>
                        <m:r>
                          <a:rPr lang="en-US" sz="1800" i="1" dirty="0">
                            <a:latin typeface="Cambria Math" panose="02040503050406030204" pitchFamily="18" charset="0"/>
                          </a:rPr>
                          <m:t>𝑠𝑒𝑡𝑡𝑙𝑒</m:t>
                        </m:r>
                      </m:sub>
                    </m:sSub>
                    <m:r>
                      <a:rPr lang="en-US" sz="1800" i="1" dirty="0">
                        <a:latin typeface="Cambria Math" panose="02040503050406030204" pitchFamily="18" charset="0"/>
                      </a:rPr>
                      <m:t>, </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𝑡</m:t>
                        </m:r>
                      </m:e>
                      <m:sub>
                        <m:r>
                          <a:rPr lang="en-US" sz="1800" i="1" dirty="0">
                            <a:latin typeface="Cambria Math" panose="02040503050406030204" pitchFamily="18" charset="0"/>
                          </a:rPr>
                          <m:t>𝑟𝑖𝑠𝑒</m:t>
                        </m:r>
                      </m:sub>
                    </m:sSub>
                    <m:r>
                      <a:rPr lang="en-US" sz="1800" i="1" dirty="0">
                        <a:latin typeface="Cambria Math" panose="02040503050406030204" pitchFamily="18" charset="0"/>
                      </a:rPr>
                      <m:t>,</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𝑒</m:t>
                        </m:r>
                      </m:e>
                      <m:sub>
                        <m:r>
                          <a:rPr lang="en-US" sz="1800" i="1" dirty="0">
                            <a:latin typeface="Cambria Math" panose="02040503050406030204" pitchFamily="18" charset="0"/>
                          </a:rPr>
                          <m:t>𝑠𝑠</m:t>
                        </m:r>
                      </m:sub>
                    </m:sSub>
                  </m:oMath>
                </a14:m>
                <a:r>
                  <a:rPr lang="en-US" sz="1800" dirty="0"/>
                  <a:t>, smoother </a:t>
                </a:r>
                <a14:m>
                  <m:oMath xmlns:m="http://schemas.openxmlformats.org/officeDocument/2006/math">
                    <m:r>
                      <a:rPr lang="en-US" sz="1800" b="1" i="0" dirty="0" smtClean="0">
                        <a:latin typeface="Cambria Math" panose="02040503050406030204" pitchFamily="18" charset="0"/>
                      </a:rPr>
                      <m:t>𝐱</m:t>
                    </m:r>
                    <m:r>
                      <a:rPr lang="en-US" sz="1800" b="1" i="0" dirty="0" smtClean="0">
                        <a:latin typeface="Cambria Math" panose="02040503050406030204" pitchFamily="18" charset="0"/>
                      </a:rPr>
                      <m:t> </m:t>
                    </m:r>
                  </m:oMath>
                </a14:m>
                <a:r>
                  <a:rPr lang="en-US" sz="1800" dirty="0"/>
                  <a:t>tracking &amp; </a:t>
                </a:r>
                <a14:m>
                  <m:oMath xmlns:m="http://schemas.openxmlformats.org/officeDocument/2006/math">
                    <m:r>
                      <a:rPr lang="en-US" sz="1800" b="1" dirty="0">
                        <a:latin typeface="Cambria Math" panose="02040503050406030204" pitchFamily="18" charset="0"/>
                      </a:rPr>
                      <m:t>𝐮</m:t>
                    </m:r>
                  </m:oMath>
                </a14:m>
                <a:endParaRPr lang="en-US" sz="1800" dirty="0"/>
              </a:p>
              <a:p>
                <a:pPr marL="0" indent="0">
                  <a:lnSpc>
                    <a:spcPct val="100000"/>
                  </a:lnSpc>
                  <a:spcBef>
                    <a:spcPts val="0"/>
                  </a:spcBef>
                  <a:buNone/>
                </a:pPr>
                <a:endParaRPr lang="en-US" sz="1800" b="1" dirty="0"/>
              </a:p>
              <a:p>
                <a:pPr marL="0" indent="0">
                  <a:lnSpc>
                    <a:spcPct val="100000"/>
                  </a:lnSpc>
                  <a:spcBef>
                    <a:spcPts val="0"/>
                  </a:spcBef>
                  <a:buNone/>
                </a:pPr>
                <a:r>
                  <a:rPr lang="en-US" sz="1800" b="1" dirty="0"/>
                  <a:t>PD</a:t>
                </a:r>
              </a:p>
              <a:p>
                <a:pPr marL="0" indent="0">
                  <a:lnSpc>
                    <a:spcPct val="100000"/>
                  </a:lnSpc>
                  <a:spcBef>
                    <a:spcPts val="0"/>
                  </a:spcBef>
                  <a:buNone/>
                </a:pPr>
                <a:r>
                  <a:rPr lang="en-US" sz="1800" dirty="0"/>
                  <a:t>Smoother </a:t>
                </a:r>
                <a14:m>
                  <m:oMath xmlns:m="http://schemas.openxmlformats.org/officeDocument/2006/math">
                    <m:r>
                      <a:rPr lang="en-US" sz="1800" b="1" dirty="0">
                        <a:latin typeface="Cambria Math" panose="02040503050406030204" pitchFamily="18" charset="0"/>
                      </a:rPr>
                      <m:t>𝐱</m:t>
                    </m:r>
                  </m:oMath>
                </a14:m>
                <a:r>
                  <a:rPr lang="en-US" sz="1800" dirty="0"/>
                  <a:t> tracking &amp; </a:t>
                </a:r>
                <a14:m>
                  <m:oMath xmlns:m="http://schemas.openxmlformats.org/officeDocument/2006/math">
                    <m:r>
                      <a:rPr lang="en-US" sz="1800" b="1" dirty="0">
                        <a:latin typeface="Cambria Math" panose="02040503050406030204" pitchFamily="18" charset="0"/>
                      </a:rPr>
                      <m:t>𝐮</m:t>
                    </m:r>
                  </m:oMath>
                </a14:m>
                <a:endParaRPr lang="en-US" sz="1800" b="1" dirty="0"/>
              </a:p>
            </p:txBody>
          </p:sp>
        </mc:Choice>
        <mc:Fallback xmlns="">
          <p:sp>
            <p:nvSpPr>
              <p:cNvPr id="17" name="Content Placeholder 16">
                <a:extLst>
                  <a:ext uri="{FF2B5EF4-FFF2-40B4-BE49-F238E27FC236}">
                    <a16:creationId xmlns:a16="http://schemas.microsoft.com/office/drawing/2014/main" id="{D970A5EA-35C5-440F-9FB5-2E5D9733467D}"/>
                  </a:ext>
                </a:extLst>
              </p:cNvPr>
              <p:cNvSpPr>
                <a:spLocks noGrp="1" noRot="1" noChangeAspect="1" noMove="1" noResize="1" noEditPoints="1" noAdjustHandles="1" noChangeArrowheads="1" noChangeShapeType="1" noTextEdit="1"/>
              </p:cNvSpPr>
              <p:nvPr>
                <p:ph idx="1"/>
              </p:nvPr>
            </p:nvSpPr>
            <p:spPr>
              <a:xfrm>
                <a:off x="545006" y="86112"/>
                <a:ext cx="5504687" cy="3342888"/>
              </a:xfrm>
              <a:blipFill>
                <a:blip r:embed="rId13"/>
                <a:stretch>
                  <a:fillRect l="-886" t="-911" b="-4007"/>
                </a:stretch>
              </a:blipFill>
            </p:spPr>
            <p:txBody>
              <a:bodyPr/>
              <a:lstStyle/>
              <a:p>
                <a:r>
                  <a:rPr lang="en-US">
                    <a:noFill/>
                  </a:rPr>
                  <a:t> </a:t>
                </a:r>
              </a:p>
            </p:txBody>
          </p:sp>
        </mc:Fallback>
      </mc:AlternateContent>
      <p:pic>
        <p:nvPicPr>
          <p:cNvPr id="12" name="Audio 11">
            <a:hlinkClick r:id="" action="ppaction://media"/>
            <a:extLst>
              <a:ext uri="{FF2B5EF4-FFF2-40B4-BE49-F238E27FC236}">
                <a16:creationId xmlns:a16="http://schemas.microsoft.com/office/drawing/2014/main" id="{10D75A73-BB1F-431D-86F7-30413B47E91D}"/>
              </a:ext>
            </a:extLst>
          </p:cNvPr>
          <p:cNvPicPr>
            <a:picLocks noChangeAspect="1"/>
          </p:cNvPicPr>
          <p:nvPr>
            <a:audioFile r:link="rId8"/>
            <p:extLst>
              <p:ext uri="{DAA4B4D4-6D71-4841-9C94-3DE7FCFB9230}">
                <p14:media xmlns:p14="http://schemas.microsoft.com/office/powerpoint/2010/main" r:embed="rId7"/>
              </p:ext>
            </p:extLst>
          </p:nvPr>
        </p:nvPicPr>
        <p:blipFill>
          <a:blip r:embed="rId1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894042389"/>
      </p:ext>
    </p:extLst>
  </p:cSld>
  <p:clrMapOvr>
    <a:masterClrMapping/>
  </p:clrMapOvr>
  <mc:AlternateContent xmlns:mc="http://schemas.openxmlformats.org/markup-compatibility/2006" xmlns:p14="http://schemas.microsoft.com/office/powerpoint/2010/main">
    <mc:Choice Requires="p14">
      <p:transition spd="slow" p14:dur="2000" advTm="44045"/>
    </mc:Choice>
    <mc:Fallback xmlns="">
      <p:transition spd="slow" advTm="440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4999" fill="hold"/>
                                        <p:tgtEl>
                                          <p:spTgt spid="5"/>
                                        </p:tgtEl>
                                      </p:cBhvr>
                                    </p:cmd>
                                  </p:childTnLst>
                                </p:cTn>
                              </p:par>
                              <p:par>
                                <p:cTn id="11" presetID="1" presetClass="mediacall" presetSubtype="0" fill="hold" nodeType="withEffect">
                                  <p:stCondLst>
                                    <p:cond delay="0"/>
                                  </p:stCondLst>
                                  <p:childTnLst>
                                    <p:cmd type="call" cmd="playFrom(0.0)">
                                      <p:cBhvr>
                                        <p:cTn id="12" dur="24999" fill="hold"/>
                                        <p:tgtEl>
                                          <p:spTgt spid="6"/>
                                        </p:tgtEl>
                                      </p:cBhvr>
                                    </p:cmd>
                                  </p:childTnLst>
                                </p:cTn>
                              </p:par>
                              <p:par>
                                <p:cTn id="13" presetID="1" presetClass="mediacall" presetSubtype="0" fill="hold" nodeType="withEffect">
                                  <p:stCondLst>
                                    <p:cond delay="0"/>
                                  </p:stCondLst>
                                  <p:childTnLst>
                                    <p:cmd type="call" cmd="playFrom(0.0)">
                                      <p:cBhvr>
                                        <p:cTn id="14" dur="2499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repeatCount="indefinite" fill="hold" display="0">
                  <p:stCondLst>
                    <p:cond delay="indefinite"/>
                  </p:stCondLst>
                </p:cTn>
                <p:tgtEl>
                  <p:spTgt spid="5"/>
                </p:tgtEl>
              </p:cMediaNode>
            </p:video>
            <p:video>
              <p:cMediaNode vol="80000">
                <p:cTn id="16" repeatCount="indefinite" fill="hold" display="0">
                  <p:stCondLst>
                    <p:cond delay="indefinite"/>
                  </p:stCondLst>
                </p:cTn>
                <p:tgtEl>
                  <p:spTgt spid="6"/>
                </p:tgtEl>
              </p:cMediaNode>
            </p:video>
            <p:video>
              <p:cMediaNode vol="80000">
                <p:cTn id="17" repeatCount="indefinite" fill="hold" display="0">
                  <p:stCondLst>
                    <p:cond delay="indefinite"/>
                  </p:stCondLst>
                </p:cTn>
                <p:tgtEl>
                  <p:spTgt spid="7"/>
                </p:tgtEl>
              </p:cMediaNode>
            </p:video>
            <p:audio isNarration="1">
              <p:cMediaNode vol="80000" showWhenStopped="0">
                <p:cTn id="18" fill="hold" display="0">
                  <p:stCondLst>
                    <p:cond delay="indefinite"/>
                  </p:stCondLst>
                  <p:endCondLst>
                    <p:cond evt="onStopAudio" delay="0">
                      <p:tgtEl>
                        <p:sldTgt/>
                      </p:tgtEl>
                    </p:cond>
                  </p:endCondLst>
                </p:cTn>
                <p:tgtEl>
                  <p:spTgt spid="1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E693F-8D0A-4FED-8451-970AB710C897}"/>
              </a:ext>
            </a:extLst>
          </p:cNvPr>
          <p:cNvSpPr>
            <a:spLocks noGrp="1"/>
          </p:cNvSpPr>
          <p:nvPr>
            <p:ph type="title"/>
          </p:nvPr>
        </p:nvSpPr>
        <p:spPr>
          <a:xfrm>
            <a:off x="349624" y="365125"/>
            <a:ext cx="11004176" cy="1325563"/>
          </a:xfrm>
        </p:spPr>
        <p:txBody>
          <a:bodyPr>
            <a:normAutofit/>
          </a:bodyPr>
          <a:lstStyle/>
          <a:p>
            <a:r>
              <a:rPr lang="en-US" sz="3600" dirty="0"/>
              <a:t>Conclusion</a:t>
            </a:r>
          </a:p>
        </p:txBody>
      </p:sp>
      <p:sp>
        <p:nvSpPr>
          <p:cNvPr id="4" name="Slide Number Placeholder 3">
            <a:extLst>
              <a:ext uri="{FF2B5EF4-FFF2-40B4-BE49-F238E27FC236}">
                <a16:creationId xmlns:a16="http://schemas.microsoft.com/office/drawing/2014/main" id="{1F9DD34E-6F4C-49AA-A5A2-16C1EECA8149}"/>
              </a:ext>
            </a:extLst>
          </p:cNvPr>
          <p:cNvSpPr>
            <a:spLocks noGrp="1"/>
          </p:cNvSpPr>
          <p:nvPr>
            <p:ph type="sldNum" sz="quarter" idx="12"/>
          </p:nvPr>
        </p:nvSpPr>
        <p:spPr/>
        <p:txBody>
          <a:bodyPr/>
          <a:lstStyle/>
          <a:p>
            <a:fld id="{E0684831-484F-E04E-A91C-77E82AA5A8B7}" type="slidenum">
              <a:rPr lang="en-US" smtClean="0"/>
              <a:pPr/>
              <a:t>8</a:t>
            </a:fld>
            <a:endParaRPr lang="en-US"/>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3D8A7BCE-1891-448D-9162-EABA8131B01E}"/>
                  </a:ext>
                </a:extLst>
              </p:cNvPr>
              <p:cNvSpPr>
                <a:spLocks noGrp="1"/>
              </p:cNvSpPr>
              <p:nvPr>
                <p:ph idx="1"/>
              </p:nvPr>
            </p:nvSpPr>
            <p:spPr>
              <a:xfrm>
                <a:off x="349623" y="1289304"/>
                <a:ext cx="6209670" cy="4658868"/>
              </a:xfrm>
            </p:spPr>
            <p:txBody>
              <a:bodyPr>
                <a:noAutofit/>
              </a:bodyPr>
              <a:lstStyle/>
              <a:p>
                <a:pPr marL="0" indent="0">
                  <a:lnSpc>
                    <a:spcPct val="120000"/>
                  </a:lnSpc>
                  <a:spcBef>
                    <a:spcPts val="0"/>
                  </a:spcBef>
                  <a:buNone/>
                </a:pPr>
                <a:r>
                  <a:rPr lang="en-US" sz="1800" b="1" dirty="0">
                    <a:latin typeface="+mj-lt"/>
                  </a:rPr>
                  <a:t>MPC </a:t>
                </a:r>
              </a:p>
              <a:p>
                <a:pPr marL="0" indent="0">
                  <a:lnSpc>
                    <a:spcPct val="120000"/>
                  </a:lnSpc>
                  <a:spcBef>
                    <a:spcPts val="0"/>
                  </a:spcBef>
                  <a:buNone/>
                  <a:tabLst>
                    <a:tab pos="457200" algn="l"/>
                  </a:tabLst>
                </a:pPr>
                <a:r>
                  <a:rPr lang="en-US" sz="1500" b="1" dirty="0">
                    <a:latin typeface="+mj-lt"/>
                  </a:rPr>
                  <a:t>	Pros</a:t>
                </a:r>
              </a:p>
              <a:p>
                <a:pPr marL="0" indent="0" defTabSz="457200">
                  <a:lnSpc>
                    <a:spcPct val="120000"/>
                  </a:lnSpc>
                  <a:spcBef>
                    <a:spcPts val="0"/>
                  </a:spcBef>
                  <a:buNone/>
                </a:pPr>
                <a:r>
                  <a:rPr lang="en-US" sz="1500" dirty="0">
                    <a:latin typeface="+mj-lt"/>
                  </a:rPr>
                  <a:t>		Best tracking performance + Most energy efficient </a:t>
                </a:r>
              </a:p>
              <a:p>
                <a:pPr marL="0" indent="0">
                  <a:lnSpc>
                    <a:spcPct val="120000"/>
                  </a:lnSpc>
                  <a:spcBef>
                    <a:spcPts val="0"/>
                  </a:spcBef>
                  <a:buNone/>
                  <a:tabLst>
                    <a:tab pos="457200" algn="l"/>
                  </a:tabLst>
                </a:pPr>
                <a:r>
                  <a:rPr lang="en-US" sz="1500" b="1" dirty="0">
                    <a:latin typeface="+mj-lt"/>
                  </a:rPr>
                  <a:t>	Cons</a:t>
                </a:r>
              </a:p>
              <a:p>
                <a:pPr marL="457200" lvl="1" indent="0">
                  <a:lnSpc>
                    <a:spcPct val="120000"/>
                  </a:lnSpc>
                  <a:spcBef>
                    <a:spcPts val="0"/>
                  </a:spcBef>
                  <a:buNone/>
                  <a:tabLst>
                    <a:tab pos="457200" algn="l"/>
                  </a:tabLst>
                </a:pPr>
                <a:r>
                  <a:rPr lang="en-US" sz="1500" dirty="0">
                    <a:latin typeface="+mj-lt"/>
                  </a:rPr>
                  <a:t>	Longest </a:t>
                </a:r>
                <a14:m>
                  <m:oMath xmlns:m="http://schemas.openxmlformats.org/officeDocument/2006/math">
                    <m:sSub>
                      <m:sSubPr>
                        <m:ctrlPr>
                          <a:rPr lang="en-US" sz="1500" b="1" i="1" smtClean="0">
                            <a:latin typeface="Cambria Math" panose="02040503050406030204" pitchFamily="18" charset="0"/>
                          </a:rPr>
                        </m:ctrlPr>
                      </m:sSubPr>
                      <m:e>
                        <m:r>
                          <a:rPr lang="en-US" sz="1500" b="1" i="1" smtClean="0">
                            <a:latin typeface="Cambria Math" panose="02040503050406030204" pitchFamily="18" charset="0"/>
                          </a:rPr>
                          <m:t>𝒕</m:t>
                        </m:r>
                      </m:e>
                      <m:sub>
                        <m:r>
                          <a:rPr lang="en-US" sz="1500" b="1" i="1" smtClean="0">
                            <a:latin typeface="Cambria Math" panose="02040503050406030204" pitchFamily="18" charset="0"/>
                          </a:rPr>
                          <m:t>𝒄𝒐𝒎𝒑</m:t>
                        </m:r>
                      </m:sub>
                    </m:sSub>
                  </m:oMath>
                </a14:m>
                <a:r>
                  <a:rPr lang="en-US" sz="1500" b="1" dirty="0">
                    <a:latin typeface="+mj-lt"/>
                  </a:rPr>
                  <a:t> </a:t>
                </a:r>
              </a:p>
              <a:p>
                <a:pPr marL="457200" lvl="1" indent="0" defTabSz="457200">
                  <a:lnSpc>
                    <a:spcPct val="120000"/>
                  </a:lnSpc>
                  <a:spcBef>
                    <a:spcPts val="0"/>
                  </a:spcBef>
                  <a:buNone/>
                </a:pPr>
                <a:r>
                  <a:rPr lang="en-US" sz="1500" dirty="0"/>
                  <a:t>	Too many control parameters dependencies	</a:t>
                </a:r>
                <a:endParaRPr lang="en-US" sz="1500" b="1" dirty="0">
                  <a:latin typeface="+mj-lt"/>
                </a:endParaRPr>
              </a:p>
              <a:p>
                <a:pPr marL="0" indent="0">
                  <a:lnSpc>
                    <a:spcPct val="120000"/>
                  </a:lnSpc>
                  <a:spcBef>
                    <a:spcPts val="0"/>
                  </a:spcBef>
                  <a:buNone/>
                </a:pPr>
                <a:endParaRPr lang="en-US" sz="1500" dirty="0">
                  <a:latin typeface="+mj-lt"/>
                </a:endParaRPr>
              </a:p>
              <a:p>
                <a:pPr marL="0" indent="0">
                  <a:lnSpc>
                    <a:spcPct val="120000"/>
                  </a:lnSpc>
                  <a:spcBef>
                    <a:spcPts val="0"/>
                  </a:spcBef>
                  <a:buNone/>
                </a:pPr>
                <a:r>
                  <a:rPr lang="en-US" sz="1800" b="1" dirty="0">
                    <a:latin typeface="+mj-lt"/>
                  </a:rPr>
                  <a:t>LQR, PD</a:t>
                </a:r>
              </a:p>
              <a:p>
                <a:pPr marL="0" indent="0">
                  <a:lnSpc>
                    <a:spcPct val="120000"/>
                  </a:lnSpc>
                  <a:spcBef>
                    <a:spcPts val="0"/>
                  </a:spcBef>
                  <a:buNone/>
                  <a:tabLst>
                    <a:tab pos="457200" algn="l"/>
                  </a:tabLst>
                </a:pPr>
                <a:r>
                  <a:rPr lang="en-US" sz="1500" b="1" dirty="0">
                    <a:latin typeface="+mj-lt"/>
                  </a:rPr>
                  <a:t>	Pros</a:t>
                </a:r>
              </a:p>
              <a:p>
                <a:pPr marL="914400" lvl="2" indent="0">
                  <a:lnSpc>
                    <a:spcPct val="120000"/>
                  </a:lnSpc>
                  <a:spcBef>
                    <a:spcPts val="0"/>
                  </a:spcBef>
                  <a:buNone/>
                  <a:tabLst>
                    <a:tab pos="457200" algn="l"/>
                  </a:tabLst>
                </a:pPr>
                <a:r>
                  <a:rPr lang="en-US" sz="1500" dirty="0">
                    <a:latin typeface="+mj-lt"/>
                  </a:rPr>
                  <a:t>Smooth tracking performance + </a:t>
                </a:r>
                <a:r>
                  <a:rPr lang="en-US" sz="1500" dirty="0"/>
                  <a:t>Shortest </a:t>
                </a:r>
                <a14:m>
                  <m:oMath xmlns:m="http://schemas.openxmlformats.org/officeDocument/2006/math">
                    <m:sSub>
                      <m:sSubPr>
                        <m:ctrlPr>
                          <a:rPr lang="en-US" sz="1500" b="1" i="1">
                            <a:latin typeface="Cambria Math" panose="02040503050406030204" pitchFamily="18" charset="0"/>
                          </a:rPr>
                        </m:ctrlPr>
                      </m:sSubPr>
                      <m:e>
                        <m:r>
                          <a:rPr lang="en-US" sz="1500" b="1" i="1">
                            <a:latin typeface="Cambria Math" panose="02040503050406030204" pitchFamily="18" charset="0"/>
                          </a:rPr>
                          <m:t>𝒕</m:t>
                        </m:r>
                      </m:e>
                      <m:sub>
                        <m:r>
                          <a:rPr lang="en-US" sz="1500" b="1" i="1">
                            <a:latin typeface="Cambria Math" panose="02040503050406030204" pitchFamily="18" charset="0"/>
                          </a:rPr>
                          <m:t>𝒄𝒐𝒎𝒑</m:t>
                        </m:r>
                      </m:sub>
                    </m:sSub>
                  </m:oMath>
                </a14:m>
                <a:endParaRPr lang="en-US" sz="1500" dirty="0"/>
              </a:p>
              <a:p>
                <a:pPr marL="914400" lvl="2" indent="0">
                  <a:lnSpc>
                    <a:spcPct val="120000"/>
                  </a:lnSpc>
                  <a:spcBef>
                    <a:spcPts val="0"/>
                  </a:spcBef>
                  <a:buNone/>
                </a:pPr>
                <a:r>
                  <a:rPr lang="en-US" sz="1500" dirty="0"/>
                  <a:t>LQR: Most intuitive design and tuning process</a:t>
                </a:r>
                <a:endParaRPr lang="en-US" sz="1500" dirty="0">
                  <a:latin typeface="+mj-lt"/>
                </a:endParaRPr>
              </a:p>
              <a:p>
                <a:pPr marL="0" indent="0">
                  <a:lnSpc>
                    <a:spcPct val="120000"/>
                  </a:lnSpc>
                  <a:spcBef>
                    <a:spcPts val="0"/>
                  </a:spcBef>
                  <a:buNone/>
                  <a:tabLst>
                    <a:tab pos="457200" algn="l"/>
                  </a:tabLst>
                </a:pPr>
                <a:r>
                  <a:rPr lang="en-US" sz="1500" b="1" dirty="0">
                    <a:latin typeface="+mj-lt"/>
                  </a:rPr>
                  <a:t>	Cons</a:t>
                </a:r>
              </a:p>
              <a:p>
                <a:pPr marL="914400" lvl="2" indent="0">
                  <a:lnSpc>
                    <a:spcPct val="120000"/>
                  </a:lnSpc>
                  <a:spcBef>
                    <a:spcPts val="0"/>
                  </a:spcBef>
                  <a:buNone/>
                </a:pPr>
                <a:r>
                  <a:rPr lang="en-US" sz="1500" dirty="0"/>
                  <a:t>Poor tracking performance + </a:t>
                </a:r>
                <a:r>
                  <a:rPr lang="en-US" sz="1500" dirty="0">
                    <a:latin typeface="+mj-lt"/>
                  </a:rPr>
                  <a:t>high COT</a:t>
                </a:r>
              </a:p>
              <a:p>
                <a:pPr marL="914400" lvl="2" indent="0">
                  <a:lnSpc>
                    <a:spcPct val="120000"/>
                  </a:lnSpc>
                  <a:spcBef>
                    <a:spcPts val="0"/>
                  </a:spcBef>
                  <a:buNone/>
                </a:pPr>
                <a:r>
                  <a:rPr lang="en-US" sz="1500" dirty="0">
                    <a:latin typeface="+mj-lt"/>
                  </a:rPr>
                  <a:t>PD</a:t>
                </a:r>
                <a:r>
                  <a:rPr lang="en-US" sz="1500" b="1" dirty="0">
                    <a:latin typeface="+mj-lt"/>
                  </a:rPr>
                  <a:t>: </a:t>
                </a:r>
                <a:r>
                  <a:rPr lang="en-US" sz="1500" dirty="0">
                    <a:latin typeface="+mj-lt"/>
                  </a:rPr>
                  <a:t>Long tuning time due to coupling of input &amp; outputs </a:t>
                </a:r>
              </a:p>
              <a:p>
                <a:pPr marL="568325" lvl="2" indent="-111125">
                  <a:lnSpc>
                    <a:spcPct val="120000"/>
                  </a:lnSpc>
                  <a:spcBef>
                    <a:spcPts val="0"/>
                  </a:spcBef>
                  <a:buNone/>
                </a:pPr>
                <a:r>
                  <a:rPr lang="en-US" sz="1600" b="1" dirty="0"/>
                  <a:t>PD</a:t>
                </a:r>
                <a:r>
                  <a:rPr lang="en-US" sz="1600" dirty="0"/>
                  <a:t>: Smoother </a:t>
                </a:r>
                <a14:m>
                  <m:oMath xmlns:m="http://schemas.openxmlformats.org/officeDocument/2006/math">
                    <m:r>
                      <a:rPr lang="en-US" sz="1600" b="1" dirty="0">
                        <a:latin typeface="Cambria Math" panose="02040503050406030204" pitchFamily="18" charset="0"/>
                      </a:rPr>
                      <m:t>𝐱</m:t>
                    </m:r>
                  </m:oMath>
                </a14:m>
                <a:r>
                  <a:rPr lang="en-US" sz="1600" dirty="0"/>
                  <a:t> tracking &amp; </a:t>
                </a:r>
                <a14:m>
                  <m:oMath xmlns:m="http://schemas.openxmlformats.org/officeDocument/2006/math">
                    <m:r>
                      <a:rPr lang="en-US" sz="1600" b="1" dirty="0">
                        <a:latin typeface="Cambria Math" panose="02040503050406030204" pitchFamily="18" charset="0"/>
                      </a:rPr>
                      <m:t>𝐮</m:t>
                    </m:r>
                  </m:oMath>
                </a14:m>
                <a:r>
                  <a:rPr lang="en-US" sz="1600" dirty="0"/>
                  <a:t> than LQR = lower </a:t>
                </a:r>
                <a14:m>
                  <m:oMath xmlns:m="http://schemas.openxmlformats.org/officeDocument/2006/math">
                    <m:sSub>
                      <m:sSubPr>
                        <m:ctrlPr>
                          <a:rPr lang="en-US" sz="1600" b="1" i="1">
                            <a:latin typeface="Cambria Math" panose="02040503050406030204" pitchFamily="18" charset="0"/>
                          </a:rPr>
                        </m:ctrlPr>
                      </m:sSubPr>
                      <m:e>
                        <m:acc>
                          <m:accPr>
                            <m:chr m:val="̅"/>
                            <m:ctrlPr>
                              <a:rPr lang="en-US" sz="1600" b="1" i="1">
                                <a:latin typeface="Cambria Math" panose="02040503050406030204" pitchFamily="18" charset="0"/>
                              </a:rPr>
                            </m:ctrlPr>
                          </m:accPr>
                          <m:e>
                            <m:r>
                              <a:rPr lang="en-US" sz="1600" b="1" i="1">
                                <a:latin typeface="Cambria Math" panose="02040503050406030204" pitchFamily="18" charset="0"/>
                              </a:rPr>
                              <m:t>𝑷</m:t>
                            </m:r>
                          </m:e>
                        </m:acc>
                      </m:e>
                      <m:sub>
                        <m:r>
                          <a:rPr lang="en-US" sz="1600" b="1" i="1">
                            <a:latin typeface="Cambria Math" panose="02040503050406030204" pitchFamily="18" charset="0"/>
                          </a:rPr>
                          <m:t>𝒂𝒗𝒈</m:t>
                        </m:r>
                      </m:sub>
                    </m:sSub>
                  </m:oMath>
                </a14:m>
                <a:r>
                  <a:rPr lang="en-US" sz="1600" dirty="0"/>
                  <a:t>, </a:t>
                </a:r>
                <a14:m>
                  <m:oMath xmlns:m="http://schemas.openxmlformats.org/officeDocument/2006/math">
                    <m:r>
                      <a:rPr lang="en-US" sz="1600" b="1" i="1" dirty="0">
                        <a:latin typeface="Cambria Math" panose="02040503050406030204" pitchFamily="18" charset="0"/>
                      </a:rPr>
                      <m:t>𝑪𝑶𝑻</m:t>
                    </m:r>
                  </m:oMath>
                </a14:m>
                <a:endParaRPr lang="en-US" sz="1500" dirty="0">
                  <a:latin typeface="+mj-lt"/>
                </a:endParaRPr>
              </a:p>
            </p:txBody>
          </p:sp>
        </mc:Choice>
        <mc:Fallback xmlns="">
          <p:sp>
            <p:nvSpPr>
              <p:cNvPr id="9" name="Content Placeholder 2">
                <a:extLst>
                  <a:ext uri="{FF2B5EF4-FFF2-40B4-BE49-F238E27FC236}">
                    <a16:creationId xmlns:a16="http://schemas.microsoft.com/office/drawing/2014/main" id="{3D8A7BCE-1891-448D-9162-EABA8131B01E}"/>
                  </a:ext>
                </a:extLst>
              </p:cNvPr>
              <p:cNvSpPr>
                <a:spLocks noGrp="1" noRot="1" noChangeAspect="1" noMove="1" noResize="1" noEditPoints="1" noAdjustHandles="1" noChangeArrowheads="1" noChangeShapeType="1" noTextEdit="1"/>
              </p:cNvSpPr>
              <p:nvPr>
                <p:ph idx="1"/>
              </p:nvPr>
            </p:nvSpPr>
            <p:spPr>
              <a:xfrm>
                <a:off x="349623" y="1289304"/>
                <a:ext cx="6209670" cy="4658868"/>
              </a:xfrm>
              <a:blipFill>
                <a:blip r:embed="rId5"/>
                <a:stretch>
                  <a:fillRect l="-785" t="-1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E697738F-D448-4F8D-B575-53666A7C6003}"/>
                  </a:ext>
                </a:extLst>
              </p:cNvPr>
              <p:cNvGraphicFramePr>
                <a:graphicFrameLocks noGrp="1"/>
              </p:cNvGraphicFramePr>
              <p:nvPr>
                <p:extLst>
                  <p:ext uri="{D42A27DB-BD31-4B8C-83A1-F6EECF244321}">
                    <p14:modId xmlns:p14="http://schemas.microsoft.com/office/powerpoint/2010/main" val="3751966914"/>
                  </p:ext>
                </p:extLst>
              </p:nvPr>
            </p:nvGraphicFramePr>
            <p:xfrm>
              <a:off x="5851712" y="1475173"/>
              <a:ext cx="6330695" cy="3631874"/>
            </p:xfrm>
            <a:graphic>
              <a:graphicData uri="http://schemas.openxmlformats.org/drawingml/2006/table">
                <a:tbl>
                  <a:tblPr firstRow="1" firstCol="1" bandRow="1">
                    <a:tableStyleId>{2D5ABB26-0587-4C30-8999-92F81FD0307C}</a:tableStyleId>
                  </a:tblPr>
                  <a:tblGrid>
                    <a:gridCol w="392954">
                      <a:extLst>
                        <a:ext uri="{9D8B030D-6E8A-4147-A177-3AD203B41FA5}">
                          <a16:colId xmlns:a16="http://schemas.microsoft.com/office/drawing/2014/main" val="339726321"/>
                        </a:ext>
                      </a:extLst>
                    </a:gridCol>
                    <a:gridCol w="613334">
                      <a:extLst>
                        <a:ext uri="{9D8B030D-6E8A-4147-A177-3AD203B41FA5}">
                          <a16:colId xmlns:a16="http://schemas.microsoft.com/office/drawing/2014/main" val="1129213669"/>
                        </a:ext>
                      </a:extLst>
                    </a:gridCol>
                    <a:gridCol w="234780">
                      <a:extLst>
                        <a:ext uri="{9D8B030D-6E8A-4147-A177-3AD203B41FA5}">
                          <a16:colId xmlns:a16="http://schemas.microsoft.com/office/drawing/2014/main" val="937359572"/>
                        </a:ext>
                      </a:extLst>
                    </a:gridCol>
                    <a:gridCol w="727089">
                      <a:extLst>
                        <a:ext uri="{9D8B030D-6E8A-4147-A177-3AD203B41FA5}">
                          <a16:colId xmlns:a16="http://schemas.microsoft.com/office/drawing/2014/main" val="3785920817"/>
                        </a:ext>
                      </a:extLst>
                    </a:gridCol>
                    <a:gridCol w="727089">
                      <a:extLst>
                        <a:ext uri="{9D8B030D-6E8A-4147-A177-3AD203B41FA5}">
                          <a16:colId xmlns:a16="http://schemas.microsoft.com/office/drawing/2014/main" val="2082623498"/>
                        </a:ext>
                      </a:extLst>
                    </a:gridCol>
                    <a:gridCol w="830959">
                      <a:extLst>
                        <a:ext uri="{9D8B030D-6E8A-4147-A177-3AD203B41FA5}">
                          <a16:colId xmlns:a16="http://schemas.microsoft.com/office/drawing/2014/main" val="2930600024"/>
                        </a:ext>
                      </a:extLst>
                    </a:gridCol>
                    <a:gridCol w="830959">
                      <a:extLst>
                        <a:ext uri="{9D8B030D-6E8A-4147-A177-3AD203B41FA5}">
                          <a16:colId xmlns:a16="http://schemas.microsoft.com/office/drawing/2014/main" val="1712899776"/>
                        </a:ext>
                      </a:extLst>
                    </a:gridCol>
                    <a:gridCol w="623221">
                      <a:extLst>
                        <a:ext uri="{9D8B030D-6E8A-4147-A177-3AD203B41FA5}">
                          <a16:colId xmlns:a16="http://schemas.microsoft.com/office/drawing/2014/main" val="1847884221"/>
                        </a:ext>
                      </a:extLst>
                    </a:gridCol>
                    <a:gridCol w="727089">
                      <a:extLst>
                        <a:ext uri="{9D8B030D-6E8A-4147-A177-3AD203B41FA5}">
                          <a16:colId xmlns:a16="http://schemas.microsoft.com/office/drawing/2014/main" val="2202105226"/>
                        </a:ext>
                      </a:extLst>
                    </a:gridCol>
                    <a:gridCol w="623221">
                      <a:extLst>
                        <a:ext uri="{9D8B030D-6E8A-4147-A177-3AD203B41FA5}">
                          <a16:colId xmlns:a16="http://schemas.microsoft.com/office/drawing/2014/main" val="3917817015"/>
                        </a:ext>
                      </a:extLst>
                    </a:gridCol>
                  </a:tblGrid>
                  <a:tr h="402026">
                    <a:tc>
                      <a:txBody>
                        <a:bodyPr/>
                        <a:lstStyle/>
                        <a:p>
                          <a:pPr marL="0" marR="0" algn="ctr">
                            <a:spcBef>
                              <a:spcPts val="0"/>
                            </a:spcBef>
                            <a:spcAft>
                              <a:spcPts val="0"/>
                            </a:spcAft>
                          </a:pPr>
                          <a:r>
                            <a:rPr lang="en-US" sz="1300" dirty="0">
                              <a:effectLst/>
                            </a:rPr>
                            <a:t> </a:t>
                          </a:r>
                          <a:endParaRPr lang="en-US" sz="1300" dirty="0">
                            <a:effectLst/>
                            <a:latin typeface="Times New Roman" panose="02020603050405020304" pitchFamily="18" charset="0"/>
                            <a:ea typeface="SimSun" panose="02010600030101010101" pitchFamily="2" charset="-122"/>
                          </a:endParaRPr>
                        </a:p>
                      </a:txBody>
                      <a:tcPr marL="104690" marR="104690" marT="0" marB="0" anchor="ctr">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300" dirty="0">
                              <a:effectLst/>
                            </a:rPr>
                            <a:t> </a:t>
                          </a:r>
                          <a:endParaRPr lang="en-US" sz="1500" dirty="0">
                            <a:effectLst/>
                            <a:latin typeface="Times New Roman" panose="02020603050405020304" pitchFamily="18" charset="0"/>
                            <a:ea typeface="SimSun" panose="02010600030101010101" pitchFamily="2" charset="-122"/>
                          </a:endParaRPr>
                        </a:p>
                      </a:txBody>
                      <a:tcPr marL="104690" marR="10469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endParaRPr lang="en-US" sz="1500">
                            <a:effectLst/>
                            <a:latin typeface="Times New Roman" panose="02020603050405020304" pitchFamily="18" charset="0"/>
                            <a:ea typeface="SimSun" panose="02010600030101010101" pitchFamily="2" charset="-122"/>
                          </a:endParaRPr>
                        </a:p>
                      </a:txBody>
                      <a:tcPr marL="104690" marR="10469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300" i="1">
                                        <a:effectLst/>
                                        <a:latin typeface="Cambria Math" panose="02040503050406030204" pitchFamily="18" charset="0"/>
                                      </a:rPr>
                                    </m:ctrlPr>
                                  </m:sSubPr>
                                  <m:e>
                                    <m:r>
                                      <a:rPr lang="en-US" sz="1300">
                                        <a:effectLst/>
                                        <a:latin typeface="Cambria Math" panose="02040503050406030204" pitchFamily="18" charset="0"/>
                                      </a:rPr>
                                      <m:t>𝒕</m:t>
                                    </m:r>
                                  </m:e>
                                  <m:sub>
                                    <m:r>
                                      <a:rPr lang="en-US" sz="1300">
                                        <a:effectLst/>
                                        <a:latin typeface="Cambria Math" panose="02040503050406030204" pitchFamily="18" charset="0"/>
                                      </a:rPr>
                                      <m:t>𝒔𝒆𝒕𝒕𝒍𝒆</m:t>
                                    </m:r>
                                  </m:sub>
                                </m:sSub>
                              </m:oMath>
                            </m:oMathPara>
                          </a14:m>
                          <a:endParaRPr lang="en-US" sz="1500" dirty="0">
                            <a:effectLst/>
                          </a:endParaRPr>
                        </a:p>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1300">
                                    <a:effectLst/>
                                    <a:latin typeface="Cambria Math" panose="02040503050406030204" pitchFamily="18" charset="0"/>
                                  </a:rPr>
                                  <m:t>(</m:t>
                                </m:r>
                                <m:r>
                                  <a:rPr lang="en-US" sz="1300">
                                    <a:effectLst/>
                                    <a:latin typeface="Cambria Math" panose="02040503050406030204" pitchFamily="18" charset="0"/>
                                  </a:rPr>
                                  <m:t>𝒔</m:t>
                                </m:r>
                                <m:r>
                                  <a:rPr lang="en-US" sz="1300">
                                    <a:effectLst/>
                                    <a:latin typeface="Cambria Math" panose="02040503050406030204" pitchFamily="18" charset="0"/>
                                  </a:rPr>
                                  <m:t>)</m:t>
                                </m:r>
                              </m:oMath>
                            </m:oMathPara>
                          </a14:m>
                          <a:endParaRPr lang="en-US" sz="1500" dirty="0">
                            <a:effectLst/>
                            <a:latin typeface="Times New Roman" panose="02020603050405020304" pitchFamily="18" charset="0"/>
                            <a:ea typeface="SimSun" panose="02010600030101010101" pitchFamily="2" charset="-122"/>
                          </a:endParaRPr>
                        </a:p>
                        <a:p>
                          <a:pPr marL="0" marR="0" algn="ctr">
                            <a:spcBef>
                              <a:spcPts val="0"/>
                            </a:spcBef>
                            <a:spcAft>
                              <a:spcPts val="0"/>
                            </a:spcAft>
                          </a:pPr>
                          <a:endParaRPr lang="en-US" sz="1500" dirty="0">
                            <a:effectLst/>
                            <a:latin typeface="Times New Roman" panose="02020603050405020304" pitchFamily="18" charset="0"/>
                            <a:ea typeface="SimSun" panose="02010600030101010101" pitchFamily="2" charset="-122"/>
                          </a:endParaRPr>
                        </a:p>
                      </a:txBody>
                      <a:tcPr marL="104690" marR="104690" marT="0" marB="0" anchor="ctr">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300" i="1">
                                        <a:effectLst/>
                                        <a:latin typeface="Cambria Math" panose="02040503050406030204" pitchFamily="18" charset="0"/>
                                      </a:rPr>
                                    </m:ctrlPr>
                                  </m:sSubPr>
                                  <m:e>
                                    <m:r>
                                      <a:rPr lang="en-US" sz="1300">
                                        <a:effectLst/>
                                        <a:latin typeface="Cambria Math" panose="02040503050406030204" pitchFamily="18" charset="0"/>
                                      </a:rPr>
                                      <m:t>𝒕</m:t>
                                    </m:r>
                                  </m:e>
                                  <m:sub>
                                    <m:r>
                                      <a:rPr lang="en-US" sz="1300">
                                        <a:effectLst/>
                                        <a:latin typeface="Cambria Math" panose="02040503050406030204" pitchFamily="18" charset="0"/>
                                      </a:rPr>
                                      <m:t>𝒓𝒊𝒔𝒆</m:t>
                                    </m:r>
                                  </m:sub>
                                </m:sSub>
                                <m:r>
                                  <a:rPr lang="en-US" sz="1300">
                                    <a:effectLst/>
                                    <a:latin typeface="Cambria Math" panose="02040503050406030204" pitchFamily="18" charset="0"/>
                                  </a:rPr>
                                  <m:t> </m:t>
                                </m:r>
                              </m:oMath>
                            </m:oMathPara>
                          </a14:m>
                          <a:endParaRPr lang="en-US" sz="1500" dirty="0">
                            <a:effectLst/>
                          </a:endParaRPr>
                        </a:p>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1300">
                                    <a:effectLst/>
                                    <a:latin typeface="Cambria Math" panose="02040503050406030204" pitchFamily="18" charset="0"/>
                                  </a:rPr>
                                  <m:t>(</m:t>
                                </m:r>
                                <m:r>
                                  <a:rPr lang="en-US" sz="1300">
                                    <a:effectLst/>
                                    <a:latin typeface="Cambria Math" panose="02040503050406030204" pitchFamily="18" charset="0"/>
                                  </a:rPr>
                                  <m:t>𝒔</m:t>
                                </m:r>
                                <m:r>
                                  <a:rPr lang="en-US" sz="1300">
                                    <a:effectLst/>
                                    <a:latin typeface="Cambria Math" panose="02040503050406030204" pitchFamily="18" charset="0"/>
                                  </a:rPr>
                                  <m:t>)</m:t>
                                </m:r>
                              </m:oMath>
                            </m:oMathPara>
                          </a14:m>
                          <a:endParaRPr lang="en-US" sz="1500" dirty="0">
                            <a:effectLst/>
                            <a:latin typeface="Times New Roman" panose="02020603050405020304" pitchFamily="18" charset="0"/>
                            <a:ea typeface="SimSun" panose="02010600030101010101" pitchFamily="2" charset="-122"/>
                          </a:endParaRPr>
                        </a:p>
                        <a:p>
                          <a:pPr marL="0" marR="0" algn="ctr">
                            <a:spcBef>
                              <a:spcPts val="0"/>
                            </a:spcBef>
                            <a:spcAft>
                              <a:spcPts val="0"/>
                            </a:spcAft>
                          </a:pPr>
                          <a:endParaRPr lang="en-US" sz="1500" dirty="0">
                            <a:effectLst/>
                            <a:latin typeface="Times New Roman" panose="02020603050405020304" pitchFamily="18" charset="0"/>
                            <a:ea typeface="SimSun" panose="02010600030101010101" pitchFamily="2" charset="-122"/>
                          </a:endParaRPr>
                        </a:p>
                      </a:txBody>
                      <a:tcPr marL="104690" marR="104690" marT="0" marB="0" anchor="ctr">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1300" smtClean="0">
                                    <a:effectLst/>
                                    <a:latin typeface="Cambria Math" panose="02040503050406030204" pitchFamily="18" charset="0"/>
                                  </a:rPr>
                                  <m:t>𝑶</m:t>
                                </m:r>
                                <m:r>
                                  <a:rPr lang="en-US" sz="1300">
                                    <a:effectLst/>
                                    <a:latin typeface="Cambria Math" panose="02040503050406030204" pitchFamily="18" charset="0"/>
                                  </a:rPr>
                                  <m:t>𝑺</m:t>
                                </m:r>
                              </m:oMath>
                            </m:oMathPara>
                          </a14:m>
                          <a:endParaRPr lang="en-US" sz="1500" dirty="0">
                            <a:effectLst/>
                            <a:latin typeface="Times New Roman" panose="02020603050405020304" pitchFamily="18" charset="0"/>
                            <a:ea typeface="SimSun" panose="02010600030101010101" pitchFamily="2" charset="-122"/>
                          </a:endParaRPr>
                        </a:p>
                      </a:txBody>
                      <a:tcPr marL="104690" marR="104690" marT="0" marB="0" anchor="ctr">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300" i="1">
                                        <a:effectLst/>
                                        <a:latin typeface="Cambria Math" panose="02040503050406030204" pitchFamily="18" charset="0"/>
                                      </a:rPr>
                                    </m:ctrlPr>
                                  </m:sSubPr>
                                  <m:e>
                                    <m:r>
                                      <a:rPr lang="en-US" sz="1300">
                                        <a:effectLst/>
                                        <a:latin typeface="Cambria Math" panose="02040503050406030204" pitchFamily="18" charset="0"/>
                                      </a:rPr>
                                      <m:t>𝒆</m:t>
                                    </m:r>
                                  </m:e>
                                  <m:sub>
                                    <m:r>
                                      <a:rPr lang="en-US" sz="1300">
                                        <a:effectLst/>
                                        <a:latin typeface="Cambria Math" panose="02040503050406030204" pitchFamily="18" charset="0"/>
                                      </a:rPr>
                                      <m:t>𝒔𝒔</m:t>
                                    </m:r>
                                  </m:sub>
                                </m:sSub>
                              </m:oMath>
                            </m:oMathPara>
                          </a14:m>
                          <a:endParaRPr lang="en-US" sz="1500">
                            <a:effectLst/>
                            <a:latin typeface="Times New Roman" panose="02020603050405020304" pitchFamily="18" charset="0"/>
                            <a:ea typeface="SimSun" panose="02010600030101010101" pitchFamily="2" charset="-122"/>
                          </a:endParaRPr>
                        </a:p>
                      </a:txBody>
                      <a:tcPr marL="104690" marR="104690" marT="0" marB="0" anchor="ctr">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acc>
                                  <m:accPr>
                                    <m:chr m:val="̅"/>
                                    <m:ctrlPr>
                                      <a:rPr lang="en-US" sz="1300" i="1">
                                        <a:effectLst/>
                                        <a:latin typeface="Cambria Math" panose="02040503050406030204" pitchFamily="18" charset="0"/>
                                      </a:rPr>
                                    </m:ctrlPr>
                                  </m:accPr>
                                  <m:e>
                                    <m:r>
                                      <a:rPr lang="en-US" sz="1300">
                                        <a:effectLst/>
                                        <a:latin typeface="Cambria Math" panose="02040503050406030204" pitchFamily="18" charset="0"/>
                                      </a:rPr>
                                      <m:t>𝑷</m:t>
                                    </m:r>
                                  </m:e>
                                </m:acc>
                                <m:r>
                                  <a:rPr lang="en-US" sz="1300">
                                    <a:effectLst/>
                                    <a:latin typeface="Cambria Math" panose="02040503050406030204" pitchFamily="18" charset="0"/>
                                  </a:rPr>
                                  <m:t> </m:t>
                                </m:r>
                              </m:oMath>
                            </m:oMathPara>
                          </a14:m>
                          <a:endParaRPr lang="en-US" sz="1500">
                            <a:effectLst/>
                          </a:endParaRPr>
                        </a:p>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1300">
                                    <a:effectLst/>
                                    <a:latin typeface="Cambria Math" panose="02040503050406030204" pitchFamily="18" charset="0"/>
                                  </a:rPr>
                                  <m:t>(</m:t>
                                </m:r>
                                <m:r>
                                  <a:rPr lang="en-US" sz="1300">
                                    <a:effectLst/>
                                    <a:latin typeface="Cambria Math" panose="02040503050406030204" pitchFamily="18" charset="0"/>
                                  </a:rPr>
                                  <m:t>𝑾</m:t>
                                </m:r>
                                <m:r>
                                  <a:rPr lang="en-US" sz="1300">
                                    <a:effectLst/>
                                    <a:latin typeface="Cambria Math" panose="02040503050406030204" pitchFamily="18" charset="0"/>
                                  </a:rPr>
                                  <m:t>)</m:t>
                                </m:r>
                              </m:oMath>
                            </m:oMathPara>
                          </a14:m>
                          <a:endParaRPr lang="en-US" sz="1500">
                            <a:effectLst/>
                            <a:latin typeface="Times New Roman" panose="02020603050405020304" pitchFamily="18" charset="0"/>
                            <a:ea typeface="SimSun" panose="02010600030101010101" pitchFamily="2" charset="-122"/>
                          </a:endParaRPr>
                        </a:p>
                      </a:txBody>
                      <a:tcPr marL="104690" marR="104690" marT="0" marB="0" anchor="ctr">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1300">
                                    <a:effectLst/>
                                    <a:latin typeface="Cambria Math" panose="02040503050406030204" pitchFamily="18" charset="0"/>
                                  </a:rPr>
                                  <m:t>𝑪𝑶𝑻</m:t>
                                </m:r>
                              </m:oMath>
                            </m:oMathPara>
                          </a14:m>
                          <a:endParaRPr lang="en-US" sz="1500" dirty="0">
                            <a:effectLst/>
                            <a:latin typeface="Times New Roman" panose="02020603050405020304" pitchFamily="18" charset="0"/>
                            <a:ea typeface="SimSun" panose="02010600030101010101" pitchFamily="2" charset="-122"/>
                          </a:endParaRPr>
                        </a:p>
                      </a:txBody>
                      <a:tcPr marL="104690" marR="104690" marT="0" marB="0" anchor="ctr">
                        <a:lnB w="12700" cap="flat" cmpd="sng" algn="ctr">
                          <a:solidFill>
                            <a:schemeClr val="tx1"/>
                          </a:solidFill>
                          <a:prstDash val="solid"/>
                          <a:round/>
                          <a:headEnd type="none" w="med" len="med"/>
                          <a:tailEnd type="none" w="med" len="med"/>
                        </a:lnB>
                      </a:tcPr>
                    </a:tc>
                    <a:tc>
                      <a:txBody>
                        <a:bodyPr/>
                        <a:lstStyle/>
                        <a:p>
                          <a:pPr marL="0" marR="0" algn="just">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300" i="1">
                                        <a:effectLst/>
                                        <a:latin typeface="Cambria Math" panose="02040503050406030204" pitchFamily="18" charset="0"/>
                                      </a:rPr>
                                    </m:ctrlPr>
                                  </m:sSubPr>
                                  <m:e>
                                    <m:r>
                                      <a:rPr lang="en-US" sz="1300">
                                        <a:effectLst/>
                                        <a:latin typeface="Cambria Math" panose="02040503050406030204" pitchFamily="18" charset="0"/>
                                      </a:rPr>
                                      <m:t>𝒕</m:t>
                                    </m:r>
                                  </m:e>
                                  <m:sub>
                                    <m:r>
                                      <a:rPr lang="en-US" sz="1300">
                                        <a:effectLst/>
                                        <a:latin typeface="Cambria Math" panose="02040503050406030204" pitchFamily="18" charset="0"/>
                                      </a:rPr>
                                      <m:t>𝒄𝒐𝒎𝒑</m:t>
                                    </m:r>
                                  </m:sub>
                                </m:sSub>
                              </m:oMath>
                            </m:oMathPara>
                          </a14:m>
                          <a:endParaRPr lang="en-US" sz="1500" dirty="0">
                            <a:effectLst/>
                          </a:endParaRPr>
                        </a:p>
                        <a:p>
                          <a:pPr marL="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sz="1300">
                                    <a:effectLst/>
                                    <a:latin typeface="Cambria Math" panose="02040503050406030204" pitchFamily="18" charset="0"/>
                                  </a:rPr>
                                  <m:t>(</m:t>
                                </m:r>
                                <m:r>
                                  <a:rPr lang="en-US" sz="1300">
                                    <a:effectLst/>
                                    <a:latin typeface="Cambria Math" panose="02040503050406030204" pitchFamily="18" charset="0"/>
                                  </a:rPr>
                                  <m:t>𝒔</m:t>
                                </m:r>
                                <m:r>
                                  <a:rPr lang="en-US" sz="1300">
                                    <a:effectLst/>
                                    <a:latin typeface="Cambria Math" panose="02040503050406030204" pitchFamily="18" charset="0"/>
                                  </a:rPr>
                                  <m:t>)</m:t>
                                </m:r>
                              </m:oMath>
                            </m:oMathPara>
                          </a14:m>
                          <a:endParaRPr lang="en-US" sz="1500" dirty="0">
                            <a:effectLst/>
                            <a:latin typeface="Times New Roman" panose="02020603050405020304" pitchFamily="18" charset="0"/>
                            <a:ea typeface="SimSun" panose="02010600030101010101" pitchFamily="2" charset="-122"/>
                          </a:endParaRPr>
                        </a:p>
                        <a:p>
                          <a:pPr marL="0" marR="0" algn="just">
                            <a:spcBef>
                              <a:spcPts val="0"/>
                            </a:spcBef>
                            <a:spcAft>
                              <a:spcPts val="0"/>
                            </a:spcAft>
                          </a:pPr>
                          <a:endParaRPr lang="en-US" sz="1500" dirty="0">
                            <a:effectLst/>
                            <a:latin typeface="Times New Roman" panose="02020603050405020304" pitchFamily="18" charset="0"/>
                            <a:ea typeface="SimSun" panose="02010600030101010101" pitchFamily="2" charset="-122"/>
                          </a:endParaRPr>
                        </a:p>
                      </a:txBody>
                      <a:tcPr marL="104690" marR="10469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0930880"/>
                      </a:ext>
                    </a:extLst>
                  </a:tr>
                  <a:tr h="192395">
                    <a:tc rowSpan="4">
                      <a:txBody>
                        <a:bodyPr/>
                        <a:lstStyle/>
                        <a:p>
                          <a:pPr marL="0" marR="0" algn="ctr">
                            <a:spcBef>
                              <a:spcPts val="0"/>
                            </a:spcBef>
                            <a:spcAft>
                              <a:spcPts val="0"/>
                            </a:spcAft>
                          </a:pPr>
                          <a:r>
                            <a:rPr lang="en-US" sz="1300" b="1" dirty="0">
                              <a:effectLst/>
                            </a:rPr>
                            <a:t>LQR</a:t>
                          </a:r>
                          <a:endParaRPr lang="en-US" sz="1300" b="1" dirty="0">
                            <a:effectLst/>
                            <a:latin typeface="Times New Roman" panose="02020603050405020304" pitchFamily="18" charset="0"/>
                            <a:ea typeface="SimSun" panose="02010600030101010101" pitchFamily="2" charset="-122"/>
                          </a:endParaRPr>
                        </a:p>
                      </a:txBody>
                      <a:tcPr marL="82455" marR="82455" marT="41228" marB="4122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1300">
                                    <a:effectLst/>
                                    <a:latin typeface="Cambria Math" panose="02040503050406030204" pitchFamily="18" charset="0"/>
                                  </a:rPr>
                                  <m:t>𝑥</m:t>
                                </m:r>
                              </m:oMath>
                            </m:oMathPara>
                          </a14:m>
                          <a:endParaRPr lang="en-US" sz="1500">
                            <a:effectLst/>
                            <a:latin typeface="Times New Roman" panose="02020603050405020304" pitchFamily="18" charset="0"/>
                            <a:ea typeface="SimSun" panose="02010600030101010101" pitchFamily="2" charset="-122"/>
                          </a:endParaRPr>
                        </a:p>
                      </a:txBody>
                      <a:tcPr marL="104690" marR="10469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algn="ctr">
                            <a:spcBef>
                              <a:spcPts val="0"/>
                            </a:spcBef>
                            <a:spcAft>
                              <a:spcPts val="0"/>
                            </a:spcAft>
                          </a:pPr>
                          <a:endParaRPr lang="en-US" sz="1500">
                            <a:effectLst/>
                            <a:latin typeface="Times New Roman" panose="02020603050405020304" pitchFamily="18" charset="0"/>
                            <a:ea typeface="SimSun" panose="02010600030101010101" pitchFamily="2" charset="-122"/>
                          </a:endParaRPr>
                        </a:p>
                      </a:txBody>
                      <a:tcPr marL="104690" marR="10469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algn="ctr">
                            <a:spcBef>
                              <a:spcPts val="0"/>
                            </a:spcBef>
                            <a:spcAft>
                              <a:spcPts val="0"/>
                            </a:spcAft>
                          </a:pPr>
                          <a:r>
                            <a:rPr lang="en-US" sz="1300" b="0" dirty="0">
                              <a:solidFill>
                                <a:srgbClr val="E84A27"/>
                              </a:solidFill>
                              <a:effectLst/>
                            </a:rPr>
                            <a:t>15.3</a:t>
                          </a:r>
                          <a:endParaRPr lang="en-US" sz="1500" b="0" dirty="0">
                            <a:solidFill>
                              <a:srgbClr val="E84A27"/>
                            </a:solidFill>
                            <a:effectLst/>
                            <a:latin typeface="Times New Roman" panose="02020603050405020304" pitchFamily="18" charset="0"/>
                            <a:ea typeface="SimSun" panose="02010600030101010101" pitchFamily="2" charset="-122"/>
                          </a:endParaRPr>
                        </a:p>
                      </a:txBody>
                      <a:tcPr marL="104690" marR="104690" marT="0" marB="0" anchor="ctr">
                        <a:lnT w="12700" cap="flat" cmpd="sng" algn="ctr">
                          <a:solidFill>
                            <a:schemeClr val="tx1"/>
                          </a:solidFill>
                          <a:prstDash val="solid"/>
                          <a:round/>
                          <a:headEnd type="none" w="med" len="med"/>
                          <a:tailEnd type="none" w="med" len="med"/>
                        </a:lnT>
                      </a:tcPr>
                    </a:tc>
                    <a:tc>
                      <a:txBody>
                        <a:bodyPr/>
                        <a:lstStyle/>
                        <a:p>
                          <a:pPr marL="0" marR="0" algn="ctr">
                            <a:spcBef>
                              <a:spcPts val="0"/>
                            </a:spcBef>
                            <a:spcAft>
                              <a:spcPts val="0"/>
                            </a:spcAft>
                          </a:pPr>
                          <a:r>
                            <a:rPr lang="en-US" sz="1300" b="0" dirty="0">
                              <a:solidFill>
                                <a:srgbClr val="E84A27"/>
                              </a:solidFill>
                              <a:effectLst/>
                            </a:rPr>
                            <a:t>10.6</a:t>
                          </a:r>
                          <a:endParaRPr lang="en-US" sz="1500" b="0" dirty="0">
                            <a:solidFill>
                              <a:srgbClr val="E84A27"/>
                            </a:solidFill>
                            <a:effectLst/>
                            <a:latin typeface="Times New Roman" panose="02020603050405020304" pitchFamily="18" charset="0"/>
                            <a:ea typeface="SimSun" panose="02010600030101010101" pitchFamily="2" charset="-122"/>
                          </a:endParaRPr>
                        </a:p>
                      </a:txBody>
                      <a:tcPr marL="104690" marR="104690" marT="0" marB="0" anchor="ctr">
                        <a:lnT w="12700" cap="flat" cmpd="sng" algn="ctr">
                          <a:solidFill>
                            <a:schemeClr val="tx1"/>
                          </a:solidFill>
                          <a:prstDash val="solid"/>
                          <a:round/>
                          <a:headEnd type="none" w="med" len="med"/>
                          <a:tailEnd type="none" w="med" len="med"/>
                        </a:lnT>
                      </a:tcPr>
                    </a:tc>
                    <a:tc>
                      <a:txBody>
                        <a:bodyPr/>
                        <a:lstStyle/>
                        <a:p>
                          <a:pPr marL="0" marR="0" algn="ctr">
                            <a:spcBef>
                              <a:spcPts val="0"/>
                            </a:spcBef>
                            <a:spcAft>
                              <a:spcPts val="0"/>
                            </a:spcAft>
                          </a:pPr>
                          <a:r>
                            <a:rPr lang="en-US" sz="1300" b="0">
                              <a:effectLst/>
                            </a:rPr>
                            <a:t>0.02</a:t>
                          </a:r>
                          <a:endParaRPr lang="en-US" sz="1500" b="0">
                            <a:effectLst/>
                            <a:latin typeface="Times New Roman" panose="02020603050405020304" pitchFamily="18" charset="0"/>
                            <a:ea typeface="SimSun" panose="02010600030101010101" pitchFamily="2" charset="-122"/>
                          </a:endParaRPr>
                        </a:p>
                      </a:txBody>
                      <a:tcPr marL="104690" marR="104690" marT="0" marB="0" anchor="ctr">
                        <a:lnT w="12700" cap="flat" cmpd="sng" algn="ctr">
                          <a:solidFill>
                            <a:schemeClr val="tx1"/>
                          </a:solidFill>
                          <a:prstDash val="solid"/>
                          <a:round/>
                          <a:headEnd type="none" w="med" len="med"/>
                          <a:tailEnd type="none" w="med" len="med"/>
                        </a:lnT>
                      </a:tcPr>
                    </a:tc>
                    <a:tc>
                      <a:txBody>
                        <a:bodyPr/>
                        <a:lstStyle/>
                        <a:p>
                          <a:pPr marL="0" marR="0" algn="ctr">
                            <a:spcBef>
                              <a:spcPts val="0"/>
                            </a:spcBef>
                            <a:spcAft>
                              <a:spcPts val="0"/>
                            </a:spcAft>
                          </a:pPr>
                          <a:r>
                            <a:rPr lang="en-US" sz="1300" b="0">
                              <a:effectLst/>
                            </a:rPr>
                            <a:t>0.02</a:t>
                          </a:r>
                          <a:endParaRPr lang="en-US" sz="1500" b="0">
                            <a:effectLst/>
                            <a:latin typeface="Times New Roman" panose="02020603050405020304" pitchFamily="18" charset="0"/>
                            <a:ea typeface="SimSun" panose="02010600030101010101" pitchFamily="2" charset="-122"/>
                          </a:endParaRPr>
                        </a:p>
                      </a:txBody>
                      <a:tcPr marL="104690" marR="104690" marT="0" marB="0" anchor="ctr">
                        <a:lnT w="12700" cap="flat" cmpd="sng" algn="ctr">
                          <a:solidFill>
                            <a:schemeClr val="tx1"/>
                          </a:solidFill>
                          <a:prstDash val="solid"/>
                          <a:round/>
                          <a:headEnd type="none" w="med" len="med"/>
                          <a:tailEnd type="none" w="med" len="med"/>
                        </a:lnT>
                      </a:tcPr>
                    </a:tc>
                    <a:tc rowSpan="4">
                      <a:txBody>
                        <a:bodyPr/>
                        <a:lstStyle/>
                        <a:p>
                          <a:pPr marL="0" marR="0" algn="ctr">
                            <a:spcBef>
                              <a:spcPts val="0"/>
                            </a:spcBef>
                            <a:spcAft>
                              <a:spcPts val="0"/>
                            </a:spcAft>
                          </a:pPr>
                          <a:r>
                            <a:rPr lang="en-US" sz="1300" b="0" dirty="0">
                              <a:solidFill>
                                <a:srgbClr val="E84A27"/>
                              </a:solidFill>
                              <a:effectLst/>
                            </a:rPr>
                            <a:t>18.0</a:t>
                          </a:r>
                          <a:endParaRPr lang="en-US" sz="1500" b="0" dirty="0">
                            <a:solidFill>
                              <a:srgbClr val="E84A27"/>
                            </a:solidFill>
                            <a:effectLst/>
                            <a:latin typeface="Times New Roman" panose="02020603050405020304" pitchFamily="18" charset="0"/>
                            <a:ea typeface="SimSun" panose="02010600030101010101" pitchFamily="2" charset="-122"/>
                          </a:endParaRPr>
                        </a:p>
                      </a:txBody>
                      <a:tcPr marL="82455" marR="82455" marT="41228" marB="4122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300" b="0" dirty="0">
                              <a:solidFill>
                                <a:srgbClr val="E84A27"/>
                              </a:solidFill>
                              <a:effectLst/>
                            </a:rPr>
                            <a:t>80.0</a:t>
                          </a:r>
                          <a:endParaRPr lang="en-US" sz="1500" b="0" dirty="0">
                            <a:solidFill>
                              <a:srgbClr val="E84A27"/>
                            </a:solidFill>
                            <a:effectLst/>
                            <a:latin typeface="Times New Roman" panose="02020603050405020304" pitchFamily="18" charset="0"/>
                            <a:ea typeface="SimSun" panose="02010600030101010101" pitchFamily="2" charset="-122"/>
                          </a:endParaRPr>
                        </a:p>
                      </a:txBody>
                      <a:tcPr marL="104690" marR="104690" marT="0" marB="0" anchor="ctr">
                        <a:lnT w="12700" cap="flat" cmpd="sng" algn="ctr">
                          <a:solidFill>
                            <a:schemeClr val="tx1"/>
                          </a:solidFill>
                          <a:prstDash val="solid"/>
                          <a:round/>
                          <a:headEnd type="none" w="med" len="med"/>
                          <a:tailEnd type="none" w="med" len="med"/>
                        </a:lnT>
                      </a:tcPr>
                    </a:tc>
                    <a:tc rowSpan="4">
                      <a:txBody>
                        <a:bodyPr/>
                        <a:lstStyle/>
                        <a:p>
                          <a:pPr marL="0" marR="0" algn="ctr">
                            <a:spcBef>
                              <a:spcPts val="0"/>
                            </a:spcBef>
                            <a:spcAft>
                              <a:spcPts val="0"/>
                            </a:spcAft>
                          </a:pPr>
                          <a:r>
                            <a:rPr lang="en-US" sz="1300" b="0" dirty="0">
                              <a:solidFill>
                                <a:srgbClr val="E84A27"/>
                              </a:solidFill>
                              <a:effectLst/>
                            </a:rPr>
                            <a:t>0.12</a:t>
                          </a:r>
                          <a:endParaRPr lang="en-US" sz="1500" b="0" dirty="0">
                            <a:solidFill>
                              <a:srgbClr val="E84A27"/>
                            </a:solidFill>
                            <a:effectLst/>
                            <a:latin typeface="Times New Roman" panose="02020603050405020304" pitchFamily="18" charset="0"/>
                            <a:ea typeface="SimSun" panose="02010600030101010101" pitchFamily="2" charset="-122"/>
                          </a:endParaRPr>
                        </a:p>
                      </a:txBody>
                      <a:tcPr marL="82455" marR="82455" marT="41228" marB="4122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929670"/>
                      </a:ext>
                    </a:extLst>
                  </a:tr>
                  <a:tr h="192395">
                    <a:tc vMerge="1">
                      <a:txBody>
                        <a:bodyPr/>
                        <a:lstStyle/>
                        <a:p>
                          <a:endParaRPr lang="en-US"/>
                        </a:p>
                      </a:txBody>
                      <a:tcP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1300">
                                    <a:effectLst/>
                                    <a:latin typeface="Cambria Math" panose="02040503050406030204" pitchFamily="18" charset="0"/>
                                  </a:rPr>
                                  <m:t>𝜃</m:t>
                                </m:r>
                              </m:oMath>
                            </m:oMathPara>
                          </a14:m>
                          <a:endParaRPr lang="en-US" sz="1500">
                            <a:effectLst/>
                            <a:latin typeface="Times New Roman" panose="02020603050405020304" pitchFamily="18" charset="0"/>
                            <a:ea typeface="SimSun" panose="02010600030101010101" pitchFamily="2" charset="-122"/>
                          </a:endParaRPr>
                        </a:p>
                      </a:txBody>
                      <a:tcPr marL="104690" marR="104690" marT="0" marB="0" anchor="ctr">
                        <a:lnR w="12700" cap="flat" cmpd="sng" algn="ctr">
                          <a:solidFill>
                            <a:schemeClr val="tx1"/>
                          </a:solidFill>
                          <a:prstDash val="solid"/>
                          <a:round/>
                          <a:headEnd type="none" w="med" len="med"/>
                          <a:tailEnd type="none" w="med" len="med"/>
                        </a:lnR>
                      </a:tcPr>
                    </a:tc>
                    <a:tc>
                      <a:txBody>
                        <a:bodyPr/>
                        <a:lstStyle/>
                        <a:p>
                          <a:pPr marL="0" marR="0" algn="ctr">
                            <a:spcBef>
                              <a:spcPts val="0"/>
                            </a:spcBef>
                            <a:spcAft>
                              <a:spcPts val="0"/>
                            </a:spcAft>
                          </a:pPr>
                          <a:endParaRPr lang="en-US" sz="1500">
                            <a:effectLst/>
                            <a:latin typeface="Times New Roman" panose="02020603050405020304" pitchFamily="18" charset="0"/>
                            <a:ea typeface="SimSun" panose="02010600030101010101" pitchFamily="2" charset="-122"/>
                          </a:endParaRPr>
                        </a:p>
                      </a:txBody>
                      <a:tcPr marL="104690" marR="104690" marT="0" marB="0" anchor="ctr">
                        <a:lnL w="12700" cap="flat" cmpd="sng" algn="ctr">
                          <a:solidFill>
                            <a:schemeClr val="tx1"/>
                          </a:solidFill>
                          <a:prstDash val="solid"/>
                          <a:round/>
                          <a:headEnd type="none" w="med" len="med"/>
                          <a:tailEnd type="none" w="med" len="med"/>
                        </a:lnL>
                      </a:tcPr>
                    </a:tc>
                    <a:tc>
                      <a:txBody>
                        <a:bodyPr/>
                        <a:lstStyle/>
                        <a:p>
                          <a:pPr marL="0" marR="0" algn="ctr">
                            <a:spcBef>
                              <a:spcPts val="0"/>
                            </a:spcBef>
                            <a:spcAft>
                              <a:spcPts val="0"/>
                            </a:spcAft>
                          </a:pPr>
                          <a:r>
                            <a:rPr lang="en-US" sz="1300" b="0" dirty="0">
                              <a:solidFill>
                                <a:srgbClr val="E84A27"/>
                              </a:solidFill>
                              <a:effectLst/>
                            </a:rPr>
                            <a:t>3.8</a:t>
                          </a:r>
                          <a:endParaRPr lang="en-US" sz="1500" b="0" dirty="0">
                            <a:solidFill>
                              <a:srgbClr val="E84A27"/>
                            </a:solidFill>
                            <a:effectLst/>
                            <a:latin typeface="Times New Roman" panose="02020603050405020304" pitchFamily="18" charset="0"/>
                            <a:ea typeface="SimSun" panose="02010600030101010101" pitchFamily="2" charset="-122"/>
                          </a:endParaRPr>
                        </a:p>
                      </a:txBody>
                      <a:tcPr marL="104690" marR="104690" marT="0" marB="0" anchor="ctr"/>
                    </a:tc>
                    <a:tc>
                      <a:txBody>
                        <a:bodyPr/>
                        <a:lstStyle/>
                        <a:p>
                          <a:pPr marL="0" marR="0" algn="ctr">
                            <a:spcBef>
                              <a:spcPts val="0"/>
                            </a:spcBef>
                            <a:spcAft>
                              <a:spcPts val="0"/>
                            </a:spcAft>
                          </a:pPr>
                          <a:r>
                            <a:rPr lang="en-US" sz="1300" b="0" dirty="0">
                              <a:effectLst/>
                            </a:rPr>
                            <a:t>-</a:t>
                          </a:r>
                          <a:endParaRPr lang="en-US" sz="1500" b="0" dirty="0">
                            <a:effectLst/>
                            <a:latin typeface="Times New Roman" panose="02020603050405020304" pitchFamily="18" charset="0"/>
                            <a:ea typeface="SimSun" panose="02010600030101010101" pitchFamily="2" charset="-122"/>
                          </a:endParaRPr>
                        </a:p>
                      </a:txBody>
                      <a:tcPr marL="104690" marR="104690" marT="0" marB="0" anchor="ctr"/>
                    </a:tc>
                    <a:tc>
                      <a:txBody>
                        <a:bodyPr/>
                        <a:lstStyle/>
                        <a:p>
                          <a:pPr marL="0" marR="0" algn="ctr">
                            <a:spcBef>
                              <a:spcPts val="0"/>
                            </a:spcBef>
                            <a:spcAft>
                              <a:spcPts val="0"/>
                            </a:spcAft>
                          </a:pPr>
                          <a:r>
                            <a:rPr lang="en-US" sz="1300" b="0">
                              <a:effectLst/>
                            </a:rPr>
                            <a:t>0.04</a:t>
                          </a:r>
                          <a:endParaRPr lang="en-US" sz="1500" b="0">
                            <a:effectLst/>
                            <a:latin typeface="Times New Roman" panose="02020603050405020304" pitchFamily="18" charset="0"/>
                            <a:ea typeface="SimSun" panose="02010600030101010101" pitchFamily="2" charset="-122"/>
                          </a:endParaRPr>
                        </a:p>
                      </a:txBody>
                      <a:tcPr marL="104690" marR="104690" marT="0" marB="0" anchor="ctr"/>
                    </a:tc>
                    <a:tc>
                      <a:txBody>
                        <a:bodyPr/>
                        <a:lstStyle/>
                        <a:p>
                          <a:pPr marL="0" marR="0" algn="ctr">
                            <a:spcBef>
                              <a:spcPts val="0"/>
                            </a:spcBef>
                            <a:spcAft>
                              <a:spcPts val="0"/>
                            </a:spcAft>
                          </a:pPr>
                          <a:r>
                            <a:rPr lang="en-US" sz="1300" b="0">
                              <a:effectLst/>
                            </a:rPr>
                            <a:t>0.005</a:t>
                          </a:r>
                          <a:endParaRPr lang="en-US" sz="1500" b="0">
                            <a:effectLst/>
                            <a:latin typeface="Times New Roman" panose="02020603050405020304" pitchFamily="18" charset="0"/>
                            <a:ea typeface="SimSun" panose="02010600030101010101" pitchFamily="2" charset="-122"/>
                          </a:endParaRPr>
                        </a:p>
                      </a:txBody>
                      <a:tcPr marL="104690" marR="104690" marT="0" marB="0" anchor="ctr"/>
                    </a:tc>
                    <a:tc vMerge="1">
                      <a:txBody>
                        <a:bodyPr/>
                        <a:lstStyle/>
                        <a:p>
                          <a:endParaRPr lang="en-US"/>
                        </a:p>
                      </a:txBody>
                      <a:tcPr/>
                    </a:tc>
                    <a:tc>
                      <a:txBody>
                        <a:bodyPr/>
                        <a:lstStyle/>
                        <a:p>
                          <a:pPr marL="0" marR="0" algn="ctr">
                            <a:spcBef>
                              <a:spcPts val="0"/>
                            </a:spcBef>
                            <a:spcAft>
                              <a:spcPts val="0"/>
                            </a:spcAft>
                          </a:pPr>
                          <a:r>
                            <a:rPr lang="en-US" sz="1300" b="0" dirty="0">
                              <a:solidFill>
                                <a:srgbClr val="E84A27"/>
                              </a:solidFill>
                              <a:effectLst/>
                            </a:rPr>
                            <a:t>20.1</a:t>
                          </a:r>
                          <a:endParaRPr lang="en-US" sz="1500" b="0" dirty="0">
                            <a:solidFill>
                              <a:srgbClr val="E84A27"/>
                            </a:solidFill>
                            <a:effectLst/>
                            <a:latin typeface="Times New Roman" panose="02020603050405020304" pitchFamily="18" charset="0"/>
                            <a:ea typeface="SimSun" panose="02010600030101010101" pitchFamily="2" charset="-122"/>
                          </a:endParaRPr>
                        </a:p>
                      </a:txBody>
                      <a:tcPr marL="104690" marR="104690" marT="0" marB="0" anchor="ctr"/>
                    </a:tc>
                    <a:tc vMerge="1">
                      <a:txBody>
                        <a:bodyPr/>
                        <a:lstStyle/>
                        <a:p>
                          <a:endParaRPr lang="en-US"/>
                        </a:p>
                      </a:txBody>
                      <a:tcPr/>
                    </a:tc>
                    <a:extLst>
                      <a:ext uri="{0D108BD9-81ED-4DB2-BD59-A6C34878D82A}">
                        <a16:rowId xmlns:a16="http://schemas.microsoft.com/office/drawing/2014/main" val="563936938"/>
                      </a:ext>
                    </a:extLst>
                  </a:tr>
                  <a:tr h="310618">
                    <a:tc vMerge="1">
                      <a:txBody>
                        <a:bodyPr/>
                        <a:lstStyle/>
                        <a:p>
                          <a:endParaRPr lang="en-US"/>
                        </a:p>
                      </a:txBody>
                      <a:tcP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acc>
                                  <m:accPr>
                                    <m:chr m:val="̇"/>
                                    <m:ctrlPr>
                                      <a:rPr lang="en-US" sz="1300" i="1">
                                        <a:effectLst/>
                                        <a:latin typeface="Cambria Math" panose="02040503050406030204" pitchFamily="18" charset="0"/>
                                      </a:rPr>
                                    </m:ctrlPr>
                                  </m:accPr>
                                  <m:e>
                                    <m:r>
                                      <a:rPr lang="en-US" sz="1300">
                                        <a:effectLst/>
                                        <a:latin typeface="Cambria Math" panose="02040503050406030204" pitchFamily="18" charset="0"/>
                                      </a:rPr>
                                      <m:t>𝑥</m:t>
                                    </m:r>
                                  </m:e>
                                </m:acc>
                              </m:oMath>
                            </m:oMathPara>
                          </a14:m>
                          <a:endParaRPr lang="en-US" sz="1500">
                            <a:effectLst/>
                            <a:latin typeface="Times New Roman" panose="02020603050405020304" pitchFamily="18" charset="0"/>
                            <a:ea typeface="SimSun" panose="02010600030101010101" pitchFamily="2" charset="-122"/>
                          </a:endParaRPr>
                        </a:p>
                      </a:txBody>
                      <a:tcPr marL="104690" marR="104690" marT="0" marB="0" anchor="ctr">
                        <a:lnR w="12700" cap="flat" cmpd="sng" algn="ctr">
                          <a:solidFill>
                            <a:schemeClr val="tx1"/>
                          </a:solidFill>
                          <a:prstDash val="solid"/>
                          <a:round/>
                          <a:headEnd type="none" w="med" len="med"/>
                          <a:tailEnd type="none" w="med" len="med"/>
                        </a:lnR>
                      </a:tcPr>
                    </a:tc>
                    <a:tc>
                      <a:txBody>
                        <a:bodyPr/>
                        <a:lstStyle/>
                        <a:p>
                          <a:pPr marL="0" marR="0" algn="ctr">
                            <a:spcBef>
                              <a:spcPts val="0"/>
                            </a:spcBef>
                            <a:spcAft>
                              <a:spcPts val="0"/>
                            </a:spcAft>
                          </a:pPr>
                          <a:endParaRPr lang="en-US" sz="1500">
                            <a:effectLst/>
                            <a:latin typeface="Times New Roman" panose="02020603050405020304" pitchFamily="18" charset="0"/>
                            <a:ea typeface="SimSun" panose="02010600030101010101" pitchFamily="2" charset="-122"/>
                          </a:endParaRPr>
                        </a:p>
                      </a:txBody>
                      <a:tcPr marL="104690" marR="104690" marT="0" marB="0" anchor="ctr">
                        <a:lnL w="12700" cap="flat" cmpd="sng" algn="ctr">
                          <a:solidFill>
                            <a:schemeClr val="tx1"/>
                          </a:solidFill>
                          <a:prstDash val="solid"/>
                          <a:round/>
                          <a:headEnd type="none" w="med" len="med"/>
                          <a:tailEnd type="none" w="med" len="med"/>
                        </a:lnL>
                      </a:tcPr>
                    </a:tc>
                    <a:tc>
                      <a:txBody>
                        <a:bodyPr/>
                        <a:lstStyle/>
                        <a:p>
                          <a:pPr marL="0" marR="0" algn="ctr">
                            <a:spcBef>
                              <a:spcPts val="0"/>
                            </a:spcBef>
                            <a:spcAft>
                              <a:spcPts val="0"/>
                            </a:spcAft>
                          </a:pPr>
                          <a:r>
                            <a:rPr lang="en-US" sz="1300" b="0" dirty="0">
                              <a:effectLst/>
                            </a:rPr>
                            <a:t>0.2</a:t>
                          </a:r>
                          <a:endParaRPr lang="en-US" sz="1500" b="0" dirty="0">
                            <a:effectLst/>
                            <a:latin typeface="Times New Roman" panose="02020603050405020304" pitchFamily="18" charset="0"/>
                            <a:ea typeface="SimSun" panose="02010600030101010101" pitchFamily="2" charset="-122"/>
                          </a:endParaRPr>
                        </a:p>
                      </a:txBody>
                      <a:tcPr marL="104690" marR="104690" marT="0" marB="0" anchor="ctr"/>
                    </a:tc>
                    <a:tc>
                      <a:txBody>
                        <a:bodyPr/>
                        <a:lstStyle/>
                        <a:p>
                          <a:pPr marL="0" marR="0" algn="ctr">
                            <a:spcBef>
                              <a:spcPts val="0"/>
                            </a:spcBef>
                            <a:spcAft>
                              <a:spcPts val="0"/>
                            </a:spcAft>
                          </a:pPr>
                          <a:r>
                            <a:rPr lang="en-US" sz="1300" b="0" dirty="0">
                              <a:effectLst/>
                            </a:rPr>
                            <a:t>-</a:t>
                          </a:r>
                          <a:endParaRPr lang="en-US" sz="1500" b="0" dirty="0">
                            <a:effectLst/>
                            <a:latin typeface="Times New Roman" panose="02020603050405020304" pitchFamily="18" charset="0"/>
                            <a:ea typeface="SimSun" panose="02010600030101010101" pitchFamily="2" charset="-122"/>
                          </a:endParaRPr>
                        </a:p>
                      </a:txBody>
                      <a:tcPr marL="104690" marR="104690" marT="0" marB="0" anchor="ctr"/>
                    </a:tc>
                    <a:tc>
                      <a:txBody>
                        <a:bodyPr/>
                        <a:lstStyle/>
                        <a:p>
                          <a:pPr marL="0" marR="0" algn="ctr">
                            <a:spcBef>
                              <a:spcPts val="0"/>
                            </a:spcBef>
                            <a:spcAft>
                              <a:spcPts val="0"/>
                            </a:spcAft>
                          </a:pPr>
                          <a:r>
                            <a:rPr lang="en-US" sz="1300" b="0">
                              <a:effectLst/>
                            </a:rPr>
                            <a:t>0.05</a:t>
                          </a:r>
                          <a:endParaRPr lang="en-US" sz="1500" b="0">
                            <a:effectLst/>
                            <a:latin typeface="Times New Roman" panose="02020603050405020304" pitchFamily="18" charset="0"/>
                            <a:ea typeface="SimSun" panose="02010600030101010101" pitchFamily="2" charset="-122"/>
                          </a:endParaRPr>
                        </a:p>
                      </a:txBody>
                      <a:tcPr marL="104690" marR="104690" marT="0" marB="0" anchor="ctr"/>
                    </a:tc>
                    <a:tc>
                      <a:txBody>
                        <a:bodyPr/>
                        <a:lstStyle/>
                        <a:p>
                          <a:pPr marL="0" marR="0" algn="ctr">
                            <a:spcBef>
                              <a:spcPts val="0"/>
                            </a:spcBef>
                            <a:spcAft>
                              <a:spcPts val="0"/>
                            </a:spcAft>
                          </a:pPr>
                          <a:r>
                            <a:rPr lang="en-US" sz="1300" b="0">
                              <a:effectLst/>
                            </a:rPr>
                            <a:t>-0.001</a:t>
                          </a:r>
                          <a:endParaRPr lang="en-US" sz="1500" b="0">
                            <a:effectLst/>
                            <a:latin typeface="Times New Roman" panose="02020603050405020304" pitchFamily="18" charset="0"/>
                            <a:ea typeface="SimSun" panose="02010600030101010101" pitchFamily="2" charset="-122"/>
                          </a:endParaRPr>
                        </a:p>
                      </a:txBody>
                      <a:tcPr marL="104690" marR="104690" marT="0" marB="0" anchor="ctr"/>
                    </a:tc>
                    <a:tc vMerge="1">
                      <a:txBody>
                        <a:bodyPr/>
                        <a:lstStyle/>
                        <a:p>
                          <a:endParaRPr lang="en-US"/>
                        </a:p>
                      </a:txBody>
                      <a:tcPr/>
                    </a:tc>
                    <a:tc>
                      <a:txBody>
                        <a:bodyPr/>
                        <a:lstStyle/>
                        <a:p>
                          <a:pPr marL="0" marR="0" algn="ctr">
                            <a:spcBef>
                              <a:spcPts val="0"/>
                            </a:spcBef>
                            <a:spcAft>
                              <a:spcPts val="0"/>
                            </a:spcAft>
                          </a:pPr>
                          <a:r>
                            <a:rPr lang="en-US" sz="1300" b="0" dirty="0">
                              <a:effectLst/>
                            </a:rPr>
                            <a:t>1.04</a:t>
                          </a:r>
                          <a:endParaRPr lang="en-US" sz="1500" b="0" dirty="0">
                            <a:effectLst/>
                            <a:latin typeface="Times New Roman" panose="02020603050405020304" pitchFamily="18" charset="0"/>
                            <a:ea typeface="SimSun" panose="02010600030101010101" pitchFamily="2" charset="-122"/>
                          </a:endParaRPr>
                        </a:p>
                      </a:txBody>
                      <a:tcPr marL="104690" marR="104690" marT="0" marB="0" anchor="ctr"/>
                    </a:tc>
                    <a:tc vMerge="1">
                      <a:txBody>
                        <a:bodyPr/>
                        <a:lstStyle/>
                        <a:p>
                          <a:endParaRPr lang="en-US"/>
                        </a:p>
                      </a:txBody>
                      <a:tcPr/>
                    </a:tc>
                    <a:extLst>
                      <a:ext uri="{0D108BD9-81ED-4DB2-BD59-A6C34878D82A}">
                        <a16:rowId xmlns:a16="http://schemas.microsoft.com/office/drawing/2014/main" val="3019049274"/>
                      </a:ext>
                    </a:extLst>
                  </a:tr>
                  <a:tr h="310618">
                    <a:tc vMerge="1">
                      <a:txBody>
                        <a:bodyPr/>
                        <a:lstStyle/>
                        <a:p>
                          <a:endParaRPr lang="en-US"/>
                        </a:p>
                      </a:txBody>
                      <a:tcP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acc>
                                  <m:accPr>
                                    <m:chr m:val="̇"/>
                                    <m:ctrlPr>
                                      <a:rPr lang="en-US" sz="1300" i="1">
                                        <a:effectLst/>
                                        <a:latin typeface="Cambria Math" panose="02040503050406030204" pitchFamily="18" charset="0"/>
                                      </a:rPr>
                                    </m:ctrlPr>
                                  </m:accPr>
                                  <m:e>
                                    <m:r>
                                      <a:rPr lang="en-US" sz="1300">
                                        <a:effectLst/>
                                        <a:latin typeface="Cambria Math" panose="02040503050406030204" pitchFamily="18" charset="0"/>
                                      </a:rPr>
                                      <m:t>𝜃</m:t>
                                    </m:r>
                                  </m:e>
                                </m:acc>
                              </m:oMath>
                            </m:oMathPara>
                          </a14:m>
                          <a:endParaRPr lang="en-US" sz="1500" dirty="0">
                            <a:effectLst/>
                            <a:latin typeface="Times New Roman" panose="02020603050405020304" pitchFamily="18" charset="0"/>
                            <a:ea typeface="SimSun" panose="02010600030101010101" pitchFamily="2" charset="-122"/>
                          </a:endParaRPr>
                        </a:p>
                      </a:txBody>
                      <a:tcPr marL="104690" marR="10469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endParaRPr lang="en-US" sz="1500" dirty="0">
                            <a:effectLst/>
                            <a:latin typeface="Times New Roman" panose="02020603050405020304" pitchFamily="18" charset="0"/>
                            <a:ea typeface="SimSun" panose="02010600030101010101" pitchFamily="2" charset="-122"/>
                          </a:endParaRPr>
                        </a:p>
                      </a:txBody>
                      <a:tcPr marL="104690" marR="10469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300" b="0" dirty="0">
                              <a:effectLst/>
                            </a:rPr>
                            <a:t>1.4</a:t>
                          </a:r>
                          <a:endParaRPr lang="en-US" sz="1500" b="0" dirty="0">
                            <a:effectLst/>
                            <a:latin typeface="Times New Roman" panose="02020603050405020304" pitchFamily="18" charset="0"/>
                            <a:ea typeface="SimSun" panose="02010600030101010101" pitchFamily="2" charset="-122"/>
                          </a:endParaRPr>
                        </a:p>
                      </a:txBody>
                      <a:tcPr marL="104690" marR="104690" marT="0" marB="0" anchor="ctr">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300" b="0" dirty="0">
                              <a:effectLst/>
                            </a:rPr>
                            <a:t>-</a:t>
                          </a:r>
                          <a:endParaRPr lang="en-US" sz="1500" b="0" dirty="0">
                            <a:effectLst/>
                            <a:latin typeface="Times New Roman" panose="02020603050405020304" pitchFamily="18" charset="0"/>
                            <a:ea typeface="SimSun" panose="02010600030101010101" pitchFamily="2" charset="-122"/>
                          </a:endParaRPr>
                        </a:p>
                      </a:txBody>
                      <a:tcPr marL="104690" marR="104690" marT="0" marB="0" anchor="ctr">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300" b="0">
                              <a:effectLst/>
                            </a:rPr>
                            <a:t>0.06</a:t>
                          </a:r>
                          <a:endParaRPr lang="en-US" sz="1500" b="0">
                            <a:effectLst/>
                            <a:latin typeface="Times New Roman" panose="02020603050405020304" pitchFamily="18" charset="0"/>
                            <a:ea typeface="SimSun" panose="02010600030101010101" pitchFamily="2" charset="-122"/>
                          </a:endParaRPr>
                        </a:p>
                      </a:txBody>
                      <a:tcPr marL="104690" marR="104690" marT="0" marB="0" anchor="ctr">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300" b="0" dirty="0">
                              <a:effectLst/>
                            </a:rPr>
                            <a:t>-0.002</a:t>
                          </a:r>
                          <a:endParaRPr lang="en-US" sz="1500" b="0" dirty="0">
                            <a:effectLst/>
                            <a:latin typeface="Times New Roman" panose="02020603050405020304" pitchFamily="18" charset="0"/>
                            <a:ea typeface="SimSun" panose="02010600030101010101" pitchFamily="2" charset="-122"/>
                          </a:endParaRPr>
                        </a:p>
                      </a:txBody>
                      <a:tcPr marL="104690" marR="104690" marT="0" marB="0" anchor="ctr">
                        <a:lnB w="12700" cap="flat" cmpd="sng" algn="ctr">
                          <a:solidFill>
                            <a:schemeClr val="tx1"/>
                          </a:solidFill>
                          <a:prstDash val="solid"/>
                          <a:round/>
                          <a:headEnd type="none" w="med" len="med"/>
                          <a:tailEnd type="none" w="med" len="med"/>
                        </a:lnB>
                      </a:tcPr>
                    </a:tc>
                    <a:tc vMerge="1">
                      <a:txBody>
                        <a:bodyPr/>
                        <a:lstStyle/>
                        <a:p>
                          <a:endParaRPr lang="en-US"/>
                        </a:p>
                      </a:txBody>
                      <a:tcPr/>
                    </a:tc>
                    <a:tc>
                      <a:txBody>
                        <a:bodyPr/>
                        <a:lstStyle/>
                        <a:p>
                          <a:pPr marL="0" marR="0" algn="ctr">
                            <a:spcBef>
                              <a:spcPts val="0"/>
                            </a:spcBef>
                            <a:spcAft>
                              <a:spcPts val="0"/>
                            </a:spcAft>
                          </a:pPr>
                          <a:r>
                            <a:rPr lang="en-US" sz="1300" b="0" dirty="0">
                              <a:effectLst/>
                            </a:rPr>
                            <a:t>7.4</a:t>
                          </a:r>
                          <a:endParaRPr lang="en-US" sz="1500" b="0" dirty="0">
                            <a:effectLst/>
                            <a:latin typeface="Times New Roman" panose="02020603050405020304" pitchFamily="18" charset="0"/>
                            <a:ea typeface="SimSun" panose="02010600030101010101" pitchFamily="2" charset="-122"/>
                          </a:endParaRPr>
                        </a:p>
                      </a:txBody>
                      <a:tcPr marL="104690" marR="104690" marT="0" marB="0" anchor="ctr">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818461951"/>
                      </a:ext>
                    </a:extLst>
                  </a:tr>
                  <a:tr h="192395">
                    <a:tc rowSpan="4">
                      <a:txBody>
                        <a:bodyPr/>
                        <a:lstStyle/>
                        <a:p>
                          <a:pPr marL="0" marR="0" algn="ctr">
                            <a:spcBef>
                              <a:spcPts val="0"/>
                            </a:spcBef>
                            <a:spcAft>
                              <a:spcPts val="0"/>
                            </a:spcAft>
                          </a:pPr>
                          <a:r>
                            <a:rPr lang="en-US" sz="1300" b="1" dirty="0">
                              <a:effectLst/>
                            </a:rPr>
                            <a:t>PD</a:t>
                          </a:r>
                          <a:endParaRPr lang="en-US" sz="1300" b="1" dirty="0">
                            <a:effectLst/>
                            <a:latin typeface="Times New Roman" panose="02020603050405020304" pitchFamily="18" charset="0"/>
                            <a:ea typeface="SimSun" panose="02010600030101010101" pitchFamily="2" charset="-122"/>
                          </a:endParaRPr>
                        </a:p>
                      </a:txBody>
                      <a:tcPr marL="82455" marR="82455" marT="41228" marB="4122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1300">
                                    <a:effectLst/>
                                    <a:latin typeface="Cambria Math" panose="02040503050406030204" pitchFamily="18" charset="0"/>
                                  </a:rPr>
                                  <m:t>𝑥</m:t>
                                </m:r>
                              </m:oMath>
                            </m:oMathPara>
                          </a14:m>
                          <a:endParaRPr lang="en-US" sz="1500">
                            <a:effectLst/>
                            <a:latin typeface="Times New Roman" panose="02020603050405020304" pitchFamily="18" charset="0"/>
                            <a:ea typeface="SimSun" panose="02010600030101010101" pitchFamily="2" charset="-122"/>
                          </a:endParaRPr>
                        </a:p>
                      </a:txBody>
                      <a:tcPr marL="104690" marR="10469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algn="ctr">
                            <a:spcBef>
                              <a:spcPts val="0"/>
                            </a:spcBef>
                            <a:spcAft>
                              <a:spcPts val="0"/>
                            </a:spcAft>
                          </a:pPr>
                          <a:endParaRPr lang="en-US" sz="1500">
                            <a:effectLst/>
                            <a:latin typeface="Times New Roman" panose="02020603050405020304" pitchFamily="18" charset="0"/>
                            <a:ea typeface="SimSun" panose="02010600030101010101" pitchFamily="2" charset="-122"/>
                          </a:endParaRPr>
                        </a:p>
                      </a:txBody>
                      <a:tcPr marL="104690" marR="10469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algn="ctr">
                            <a:spcBef>
                              <a:spcPts val="0"/>
                            </a:spcBef>
                            <a:spcAft>
                              <a:spcPts val="0"/>
                            </a:spcAft>
                          </a:pPr>
                          <a:r>
                            <a:rPr lang="en-US" sz="1300" b="0" dirty="0">
                              <a:solidFill>
                                <a:srgbClr val="E84A27"/>
                              </a:solidFill>
                              <a:effectLst/>
                            </a:rPr>
                            <a:t>15.4</a:t>
                          </a:r>
                          <a:endParaRPr lang="en-US" sz="1500" b="0" dirty="0">
                            <a:solidFill>
                              <a:srgbClr val="E84A27"/>
                            </a:solidFill>
                            <a:effectLst/>
                            <a:latin typeface="Times New Roman" panose="02020603050405020304" pitchFamily="18" charset="0"/>
                            <a:ea typeface="SimSun" panose="02010600030101010101" pitchFamily="2" charset="-122"/>
                          </a:endParaRPr>
                        </a:p>
                      </a:txBody>
                      <a:tcPr marL="104690" marR="104690" marT="0" marB="0" anchor="ctr">
                        <a:lnT w="12700" cap="flat" cmpd="sng" algn="ctr">
                          <a:solidFill>
                            <a:schemeClr val="tx1"/>
                          </a:solidFill>
                          <a:prstDash val="solid"/>
                          <a:round/>
                          <a:headEnd type="none" w="med" len="med"/>
                          <a:tailEnd type="none" w="med" len="med"/>
                        </a:lnT>
                      </a:tcPr>
                    </a:tc>
                    <a:tc>
                      <a:txBody>
                        <a:bodyPr/>
                        <a:lstStyle/>
                        <a:p>
                          <a:pPr marL="0" marR="0" algn="ctr">
                            <a:spcBef>
                              <a:spcPts val="0"/>
                            </a:spcBef>
                            <a:spcAft>
                              <a:spcPts val="0"/>
                            </a:spcAft>
                          </a:pPr>
                          <a:r>
                            <a:rPr lang="en-US" sz="1300" b="0" dirty="0">
                              <a:solidFill>
                                <a:srgbClr val="E84A27"/>
                              </a:solidFill>
                              <a:effectLst/>
                            </a:rPr>
                            <a:t>10.6</a:t>
                          </a:r>
                          <a:endParaRPr lang="en-US" sz="1500" b="0" dirty="0">
                            <a:solidFill>
                              <a:srgbClr val="E84A27"/>
                            </a:solidFill>
                            <a:effectLst/>
                            <a:latin typeface="Times New Roman" panose="02020603050405020304" pitchFamily="18" charset="0"/>
                            <a:ea typeface="SimSun" panose="02010600030101010101" pitchFamily="2" charset="-122"/>
                          </a:endParaRPr>
                        </a:p>
                      </a:txBody>
                      <a:tcPr marL="104690" marR="104690" marT="0" marB="0" anchor="ctr">
                        <a:lnT w="12700" cap="flat" cmpd="sng" algn="ctr">
                          <a:solidFill>
                            <a:schemeClr val="tx1"/>
                          </a:solidFill>
                          <a:prstDash val="solid"/>
                          <a:round/>
                          <a:headEnd type="none" w="med" len="med"/>
                          <a:tailEnd type="none" w="med" len="med"/>
                        </a:lnT>
                      </a:tcPr>
                    </a:tc>
                    <a:tc>
                      <a:txBody>
                        <a:bodyPr/>
                        <a:lstStyle/>
                        <a:p>
                          <a:pPr marL="0" marR="0" algn="ctr">
                            <a:spcBef>
                              <a:spcPts val="0"/>
                            </a:spcBef>
                            <a:spcAft>
                              <a:spcPts val="0"/>
                            </a:spcAft>
                          </a:pPr>
                          <a:r>
                            <a:rPr lang="en-US" sz="1300" b="0" dirty="0">
                              <a:effectLst/>
                            </a:rPr>
                            <a:t>0.008</a:t>
                          </a:r>
                          <a:endParaRPr lang="en-US" sz="1500" b="0" dirty="0">
                            <a:effectLst/>
                            <a:latin typeface="Times New Roman" panose="02020603050405020304" pitchFamily="18" charset="0"/>
                            <a:ea typeface="SimSun" panose="02010600030101010101" pitchFamily="2" charset="-122"/>
                          </a:endParaRPr>
                        </a:p>
                      </a:txBody>
                      <a:tcPr marL="104690" marR="104690" marT="0" marB="0" anchor="ctr">
                        <a:lnT w="12700" cap="flat" cmpd="sng" algn="ctr">
                          <a:solidFill>
                            <a:schemeClr val="tx1"/>
                          </a:solidFill>
                          <a:prstDash val="solid"/>
                          <a:round/>
                          <a:headEnd type="none" w="med" len="med"/>
                          <a:tailEnd type="none" w="med" len="med"/>
                        </a:lnT>
                      </a:tcPr>
                    </a:tc>
                    <a:tc>
                      <a:txBody>
                        <a:bodyPr/>
                        <a:lstStyle/>
                        <a:p>
                          <a:pPr marL="0" marR="0" algn="ctr">
                            <a:spcBef>
                              <a:spcPts val="0"/>
                            </a:spcBef>
                            <a:spcAft>
                              <a:spcPts val="0"/>
                            </a:spcAft>
                          </a:pPr>
                          <a:r>
                            <a:rPr lang="en-US" sz="1300" b="0">
                              <a:effectLst/>
                            </a:rPr>
                            <a:t>0.008</a:t>
                          </a:r>
                          <a:endParaRPr lang="en-US" sz="1500" b="0">
                            <a:effectLst/>
                            <a:latin typeface="Times New Roman" panose="02020603050405020304" pitchFamily="18" charset="0"/>
                            <a:ea typeface="SimSun" panose="02010600030101010101" pitchFamily="2" charset="-122"/>
                          </a:endParaRPr>
                        </a:p>
                      </a:txBody>
                      <a:tcPr marL="104690" marR="104690" marT="0" marB="0" anchor="ctr">
                        <a:lnT w="12700" cap="flat" cmpd="sng" algn="ctr">
                          <a:solidFill>
                            <a:schemeClr val="tx1"/>
                          </a:solidFill>
                          <a:prstDash val="solid"/>
                          <a:round/>
                          <a:headEnd type="none" w="med" len="med"/>
                          <a:tailEnd type="none" w="med" len="med"/>
                        </a:lnT>
                      </a:tcPr>
                    </a:tc>
                    <a:tc rowSpan="4">
                      <a:txBody>
                        <a:bodyPr/>
                        <a:lstStyle/>
                        <a:p>
                          <a:pPr marL="0" marR="0" algn="ctr">
                            <a:spcBef>
                              <a:spcPts val="0"/>
                            </a:spcBef>
                            <a:spcAft>
                              <a:spcPts val="0"/>
                            </a:spcAft>
                          </a:pPr>
                          <a:r>
                            <a:rPr lang="en-US" sz="1300" b="0" dirty="0">
                              <a:solidFill>
                                <a:srgbClr val="E84A27"/>
                              </a:solidFill>
                              <a:effectLst/>
                            </a:rPr>
                            <a:t>7.05</a:t>
                          </a:r>
                          <a:endParaRPr lang="en-US" sz="1500" b="0" dirty="0">
                            <a:solidFill>
                              <a:srgbClr val="E84A27"/>
                            </a:solidFill>
                            <a:effectLst/>
                            <a:latin typeface="Times New Roman" panose="02020603050405020304" pitchFamily="18" charset="0"/>
                            <a:ea typeface="SimSun" panose="02010600030101010101" pitchFamily="2" charset="-122"/>
                          </a:endParaRPr>
                        </a:p>
                      </a:txBody>
                      <a:tcPr marL="82455" marR="82455" marT="41228" marB="4122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300" b="0" dirty="0">
                              <a:solidFill>
                                <a:srgbClr val="E84A27"/>
                              </a:solidFill>
                              <a:effectLst/>
                            </a:rPr>
                            <a:t>32.6</a:t>
                          </a:r>
                          <a:endParaRPr lang="en-US" sz="1500" b="0" dirty="0">
                            <a:solidFill>
                              <a:srgbClr val="E84A27"/>
                            </a:solidFill>
                            <a:effectLst/>
                            <a:latin typeface="Times New Roman" panose="02020603050405020304" pitchFamily="18" charset="0"/>
                            <a:ea typeface="SimSun" panose="02010600030101010101" pitchFamily="2" charset="-122"/>
                          </a:endParaRPr>
                        </a:p>
                      </a:txBody>
                      <a:tcPr marL="104690" marR="104690" marT="0" marB="0" anchor="ctr">
                        <a:lnT w="12700" cap="flat" cmpd="sng" algn="ctr">
                          <a:solidFill>
                            <a:schemeClr val="tx1"/>
                          </a:solidFill>
                          <a:prstDash val="solid"/>
                          <a:round/>
                          <a:headEnd type="none" w="med" len="med"/>
                          <a:tailEnd type="none" w="med" len="med"/>
                        </a:lnT>
                      </a:tcPr>
                    </a:tc>
                    <a:tc rowSpan="4">
                      <a:txBody>
                        <a:bodyPr/>
                        <a:lstStyle/>
                        <a:p>
                          <a:pPr marL="0" marR="0" algn="ctr">
                            <a:spcBef>
                              <a:spcPts val="0"/>
                            </a:spcBef>
                            <a:spcAft>
                              <a:spcPts val="0"/>
                            </a:spcAft>
                          </a:pPr>
                          <a:r>
                            <a:rPr lang="en-US" sz="1300" b="0" dirty="0">
                              <a:solidFill>
                                <a:srgbClr val="E84A27"/>
                              </a:solidFill>
                              <a:effectLst/>
                            </a:rPr>
                            <a:t>0.33</a:t>
                          </a:r>
                          <a:endParaRPr lang="en-US" sz="1500" b="0" dirty="0">
                            <a:solidFill>
                              <a:srgbClr val="E84A27"/>
                            </a:solidFill>
                            <a:effectLst/>
                            <a:latin typeface="Times New Roman" panose="02020603050405020304" pitchFamily="18" charset="0"/>
                            <a:ea typeface="SimSun" panose="02010600030101010101" pitchFamily="2" charset="-122"/>
                          </a:endParaRPr>
                        </a:p>
                      </a:txBody>
                      <a:tcPr marL="82455" marR="82455" marT="41228" marB="4122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58170783"/>
                      </a:ext>
                    </a:extLst>
                  </a:tr>
                  <a:tr h="192395">
                    <a:tc vMerge="1">
                      <a:txBody>
                        <a:bodyPr/>
                        <a:lstStyle/>
                        <a:p>
                          <a:endParaRPr lang="en-US"/>
                        </a:p>
                      </a:txBody>
                      <a:tcP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1300">
                                    <a:effectLst/>
                                    <a:latin typeface="Cambria Math" panose="02040503050406030204" pitchFamily="18" charset="0"/>
                                  </a:rPr>
                                  <m:t>𝜃</m:t>
                                </m:r>
                              </m:oMath>
                            </m:oMathPara>
                          </a14:m>
                          <a:endParaRPr lang="en-US" sz="1500">
                            <a:effectLst/>
                            <a:latin typeface="Times New Roman" panose="02020603050405020304" pitchFamily="18" charset="0"/>
                            <a:ea typeface="SimSun" panose="02010600030101010101" pitchFamily="2" charset="-122"/>
                          </a:endParaRPr>
                        </a:p>
                      </a:txBody>
                      <a:tcPr marL="104690" marR="104690" marT="0" marB="0" anchor="ctr">
                        <a:lnR w="12700" cap="flat" cmpd="sng" algn="ctr">
                          <a:solidFill>
                            <a:schemeClr val="tx1"/>
                          </a:solidFill>
                          <a:prstDash val="solid"/>
                          <a:round/>
                          <a:headEnd type="none" w="med" len="med"/>
                          <a:tailEnd type="none" w="med" len="med"/>
                        </a:lnR>
                      </a:tcPr>
                    </a:tc>
                    <a:tc>
                      <a:txBody>
                        <a:bodyPr/>
                        <a:lstStyle/>
                        <a:p>
                          <a:pPr marL="0" marR="0" algn="ctr">
                            <a:spcBef>
                              <a:spcPts val="0"/>
                            </a:spcBef>
                            <a:spcAft>
                              <a:spcPts val="0"/>
                            </a:spcAft>
                          </a:pPr>
                          <a:endParaRPr lang="en-US" sz="1500">
                            <a:effectLst/>
                            <a:latin typeface="Times New Roman" panose="02020603050405020304" pitchFamily="18" charset="0"/>
                            <a:ea typeface="SimSun" panose="02010600030101010101" pitchFamily="2" charset="-122"/>
                          </a:endParaRPr>
                        </a:p>
                      </a:txBody>
                      <a:tcPr marL="104690" marR="104690" marT="0" marB="0" anchor="ctr">
                        <a:lnL w="12700" cap="flat" cmpd="sng" algn="ctr">
                          <a:solidFill>
                            <a:schemeClr val="tx1"/>
                          </a:solidFill>
                          <a:prstDash val="solid"/>
                          <a:round/>
                          <a:headEnd type="none" w="med" len="med"/>
                          <a:tailEnd type="none" w="med" len="med"/>
                        </a:lnL>
                      </a:tcPr>
                    </a:tc>
                    <a:tc>
                      <a:txBody>
                        <a:bodyPr/>
                        <a:lstStyle/>
                        <a:p>
                          <a:pPr marL="0" marR="0" algn="ctr">
                            <a:spcBef>
                              <a:spcPts val="0"/>
                            </a:spcBef>
                            <a:spcAft>
                              <a:spcPts val="0"/>
                            </a:spcAft>
                          </a:pPr>
                          <a:r>
                            <a:rPr lang="en-US" sz="1300" b="0" dirty="0">
                              <a:solidFill>
                                <a:srgbClr val="E84A27"/>
                              </a:solidFill>
                              <a:effectLst/>
                            </a:rPr>
                            <a:t>11.1</a:t>
                          </a:r>
                          <a:endParaRPr lang="en-US" sz="1500" b="0" dirty="0">
                            <a:solidFill>
                              <a:srgbClr val="E84A27"/>
                            </a:solidFill>
                            <a:effectLst/>
                            <a:latin typeface="Times New Roman" panose="02020603050405020304" pitchFamily="18" charset="0"/>
                            <a:ea typeface="SimSun" panose="02010600030101010101" pitchFamily="2" charset="-122"/>
                          </a:endParaRPr>
                        </a:p>
                      </a:txBody>
                      <a:tcPr marL="104690" marR="104690" marT="0" marB="0" anchor="ctr"/>
                    </a:tc>
                    <a:tc>
                      <a:txBody>
                        <a:bodyPr/>
                        <a:lstStyle/>
                        <a:p>
                          <a:pPr marL="0" marR="0" algn="ctr">
                            <a:spcBef>
                              <a:spcPts val="0"/>
                            </a:spcBef>
                            <a:spcAft>
                              <a:spcPts val="0"/>
                            </a:spcAft>
                          </a:pPr>
                          <a:r>
                            <a:rPr lang="en-US" sz="1300" b="0" dirty="0">
                              <a:effectLst/>
                            </a:rPr>
                            <a:t>-</a:t>
                          </a:r>
                          <a:endParaRPr lang="en-US" sz="1500" b="0" dirty="0">
                            <a:effectLst/>
                            <a:latin typeface="Times New Roman" panose="02020603050405020304" pitchFamily="18" charset="0"/>
                            <a:ea typeface="SimSun" panose="02010600030101010101" pitchFamily="2" charset="-122"/>
                          </a:endParaRPr>
                        </a:p>
                      </a:txBody>
                      <a:tcPr marL="104690" marR="104690" marT="0" marB="0" anchor="ctr"/>
                    </a:tc>
                    <a:tc>
                      <a:txBody>
                        <a:bodyPr/>
                        <a:lstStyle/>
                        <a:p>
                          <a:pPr marL="0" marR="0" algn="ctr">
                            <a:spcBef>
                              <a:spcPts val="0"/>
                            </a:spcBef>
                            <a:spcAft>
                              <a:spcPts val="0"/>
                            </a:spcAft>
                          </a:pPr>
                          <a:r>
                            <a:rPr lang="en-US" sz="1300" b="0" dirty="0">
                              <a:effectLst/>
                            </a:rPr>
                            <a:t>0.05</a:t>
                          </a:r>
                          <a:endParaRPr lang="en-US" sz="1500" b="0" dirty="0">
                            <a:effectLst/>
                            <a:latin typeface="Times New Roman" panose="02020603050405020304" pitchFamily="18" charset="0"/>
                            <a:ea typeface="SimSun" panose="02010600030101010101" pitchFamily="2" charset="-122"/>
                          </a:endParaRPr>
                        </a:p>
                      </a:txBody>
                      <a:tcPr marL="104690" marR="104690" marT="0" marB="0" anchor="ctr"/>
                    </a:tc>
                    <a:tc>
                      <a:txBody>
                        <a:bodyPr/>
                        <a:lstStyle/>
                        <a:p>
                          <a:pPr marL="0" marR="0" algn="ctr">
                            <a:spcBef>
                              <a:spcPts val="0"/>
                            </a:spcBef>
                            <a:spcAft>
                              <a:spcPts val="0"/>
                            </a:spcAft>
                          </a:pPr>
                          <a:r>
                            <a:rPr lang="en-US" sz="1300" b="0">
                              <a:effectLst/>
                            </a:rPr>
                            <a:t>0.004</a:t>
                          </a:r>
                          <a:endParaRPr lang="en-US" sz="1500" b="0">
                            <a:effectLst/>
                            <a:latin typeface="Times New Roman" panose="02020603050405020304" pitchFamily="18" charset="0"/>
                            <a:ea typeface="SimSun" panose="02010600030101010101" pitchFamily="2" charset="-122"/>
                          </a:endParaRPr>
                        </a:p>
                      </a:txBody>
                      <a:tcPr marL="104690" marR="104690" marT="0" marB="0" anchor="ctr"/>
                    </a:tc>
                    <a:tc vMerge="1">
                      <a:txBody>
                        <a:bodyPr/>
                        <a:lstStyle/>
                        <a:p>
                          <a:endParaRPr lang="en-US"/>
                        </a:p>
                      </a:txBody>
                      <a:tcPr/>
                    </a:tc>
                    <a:tc>
                      <a:txBody>
                        <a:bodyPr/>
                        <a:lstStyle/>
                        <a:p>
                          <a:pPr marL="0" marR="0" algn="ctr">
                            <a:spcBef>
                              <a:spcPts val="0"/>
                            </a:spcBef>
                            <a:spcAft>
                              <a:spcPts val="0"/>
                            </a:spcAft>
                          </a:pPr>
                          <a:r>
                            <a:rPr lang="en-US" sz="1300" b="0" dirty="0">
                              <a:solidFill>
                                <a:srgbClr val="E84A27"/>
                              </a:solidFill>
                              <a:effectLst/>
                            </a:rPr>
                            <a:t>22.9</a:t>
                          </a:r>
                          <a:endParaRPr lang="en-US" sz="1500" b="0" dirty="0">
                            <a:solidFill>
                              <a:srgbClr val="E84A27"/>
                            </a:solidFill>
                            <a:effectLst/>
                            <a:latin typeface="Times New Roman" panose="02020603050405020304" pitchFamily="18" charset="0"/>
                            <a:ea typeface="SimSun" panose="02010600030101010101" pitchFamily="2" charset="-122"/>
                          </a:endParaRPr>
                        </a:p>
                      </a:txBody>
                      <a:tcPr marL="104690" marR="104690" marT="0" marB="0" anchor="ctr"/>
                    </a:tc>
                    <a:tc vMerge="1">
                      <a:txBody>
                        <a:bodyPr/>
                        <a:lstStyle/>
                        <a:p>
                          <a:endParaRPr lang="en-US"/>
                        </a:p>
                      </a:txBody>
                      <a:tcPr/>
                    </a:tc>
                    <a:extLst>
                      <a:ext uri="{0D108BD9-81ED-4DB2-BD59-A6C34878D82A}">
                        <a16:rowId xmlns:a16="http://schemas.microsoft.com/office/drawing/2014/main" val="707780093"/>
                      </a:ext>
                    </a:extLst>
                  </a:tr>
                  <a:tr h="192395">
                    <a:tc vMerge="1">
                      <a:txBody>
                        <a:bodyPr/>
                        <a:lstStyle/>
                        <a:p>
                          <a:endParaRPr lang="en-US"/>
                        </a:p>
                      </a:txBody>
                      <a:tcP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acc>
                                  <m:accPr>
                                    <m:chr m:val="̇"/>
                                    <m:ctrlPr>
                                      <a:rPr lang="en-US" sz="1300" i="1">
                                        <a:effectLst/>
                                        <a:latin typeface="Cambria Math" panose="02040503050406030204" pitchFamily="18" charset="0"/>
                                      </a:rPr>
                                    </m:ctrlPr>
                                  </m:accPr>
                                  <m:e>
                                    <m:r>
                                      <a:rPr lang="en-US" sz="1300">
                                        <a:effectLst/>
                                        <a:latin typeface="Cambria Math" panose="02040503050406030204" pitchFamily="18" charset="0"/>
                                      </a:rPr>
                                      <m:t>𝑥</m:t>
                                    </m:r>
                                  </m:e>
                                </m:acc>
                              </m:oMath>
                            </m:oMathPara>
                          </a14:m>
                          <a:endParaRPr lang="en-US" sz="1500">
                            <a:effectLst/>
                            <a:latin typeface="Times New Roman" panose="02020603050405020304" pitchFamily="18" charset="0"/>
                            <a:ea typeface="SimSun" panose="02010600030101010101" pitchFamily="2" charset="-122"/>
                          </a:endParaRPr>
                        </a:p>
                      </a:txBody>
                      <a:tcPr marL="104690" marR="104690" marT="0" marB="0" anchor="ctr">
                        <a:lnR w="12700" cap="flat" cmpd="sng" algn="ctr">
                          <a:solidFill>
                            <a:schemeClr val="tx1"/>
                          </a:solidFill>
                          <a:prstDash val="solid"/>
                          <a:round/>
                          <a:headEnd type="none" w="med" len="med"/>
                          <a:tailEnd type="none" w="med" len="med"/>
                        </a:lnR>
                      </a:tcPr>
                    </a:tc>
                    <a:tc>
                      <a:txBody>
                        <a:bodyPr/>
                        <a:lstStyle/>
                        <a:p>
                          <a:pPr marL="0" marR="0" algn="ctr">
                            <a:spcBef>
                              <a:spcPts val="0"/>
                            </a:spcBef>
                            <a:spcAft>
                              <a:spcPts val="0"/>
                            </a:spcAft>
                          </a:pPr>
                          <a:endParaRPr lang="en-US" sz="1500">
                            <a:effectLst/>
                            <a:latin typeface="Times New Roman" panose="02020603050405020304" pitchFamily="18" charset="0"/>
                            <a:ea typeface="SimSun" panose="02010600030101010101" pitchFamily="2" charset="-122"/>
                          </a:endParaRPr>
                        </a:p>
                      </a:txBody>
                      <a:tcPr marL="104690" marR="104690" marT="0" marB="0" anchor="ctr">
                        <a:lnL w="12700" cap="flat" cmpd="sng" algn="ctr">
                          <a:solidFill>
                            <a:schemeClr val="tx1"/>
                          </a:solidFill>
                          <a:prstDash val="solid"/>
                          <a:round/>
                          <a:headEnd type="none" w="med" len="med"/>
                          <a:tailEnd type="none" w="med" len="med"/>
                        </a:lnL>
                      </a:tcPr>
                    </a:tc>
                    <a:tc>
                      <a:txBody>
                        <a:bodyPr/>
                        <a:lstStyle/>
                        <a:p>
                          <a:pPr marL="0" marR="0" algn="ctr">
                            <a:spcBef>
                              <a:spcPts val="0"/>
                            </a:spcBef>
                            <a:spcAft>
                              <a:spcPts val="0"/>
                            </a:spcAft>
                          </a:pPr>
                          <a:r>
                            <a:rPr lang="en-US" sz="1300" b="0">
                              <a:effectLst/>
                            </a:rPr>
                            <a:t>0.1</a:t>
                          </a:r>
                          <a:endParaRPr lang="en-US" sz="1500" b="0">
                            <a:effectLst/>
                            <a:latin typeface="Times New Roman" panose="02020603050405020304" pitchFamily="18" charset="0"/>
                            <a:ea typeface="SimSun" panose="02010600030101010101" pitchFamily="2" charset="-122"/>
                          </a:endParaRPr>
                        </a:p>
                      </a:txBody>
                      <a:tcPr marL="104690" marR="104690" marT="0" marB="0" anchor="ctr"/>
                    </a:tc>
                    <a:tc>
                      <a:txBody>
                        <a:bodyPr/>
                        <a:lstStyle/>
                        <a:p>
                          <a:pPr marL="0" marR="0" algn="ctr">
                            <a:spcBef>
                              <a:spcPts val="0"/>
                            </a:spcBef>
                            <a:spcAft>
                              <a:spcPts val="0"/>
                            </a:spcAft>
                          </a:pPr>
                          <a:r>
                            <a:rPr lang="en-US" sz="1300" b="0" dirty="0">
                              <a:effectLst/>
                            </a:rPr>
                            <a:t>-</a:t>
                          </a:r>
                          <a:endParaRPr lang="en-US" sz="1500" b="0" dirty="0">
                            <a:effectLst/>
                            <a:latin typeface="Times New Roman" panose="02020603050405020304" pitchFamily="18" charset="0"/>
                            <a:ea typeface="SimSun" panose="02010600030101010101" pitchFamily="2" charset="-122"/>
                          </a:endParaRPr>
                        </a:p>
                      </a:txBody>
                      <a:tcPr marL="104690" marR="104690" marT="0" marB="0" anchor="ctr"/>
                    </a:tc>
                    <a:tc>
                      <a:txBody>
                        <a:bodyPr/>
                        <a:lstStyle/>
                        <a:p>
                          <a:pPr marL="0" marR="0" algn="ctr">
                            <a:spcBef>
                              <a:spcPts val="0"/>
                            </a:spcBef>
                            <a:spcAft>
                              <a:spcPts val="0"/>
                            </a:spcAft>
                          </a:pPr>
                          <a:r>
                            <a:rPr lang="en-US" sz="1300" b="0" dirty="0">
                              <a:effectLst/>
                            </a:rPr>
                            <a:t>0.05</a:t>
                          </a:r>
                          <a:endParaRPr lang="en-US" sz="1500" b="0" dirty="0">
                            <a:effectLst/>
                            <a:latin typeface="Times New Roman" panose="02020603050405020304" pitchFamily="18" charset="0"/>
                            <a:ea typeface="SimSun" panose="02010600030101010101" pitchFamily="2" charset="-122"/>
                          </a:endParaRPr>
                        </a:p>
                      </a:txBody>
                      <a:tcPr marL="104690" marR="104690" marT="0" marB="0" anchor="ctr"/>
                    </a:tc>
                    <a:tc>
                      <a:txBody>
                        <a:bodyPr/>
                        <a:lstStyle/>
                        <a:p>
                          <a:pPr marL="0" marR="0" algn="ctr">
                            <a:spcBef>
                              <a:spcPts val="0"/>
                            </a:spcBef>
                            <a:spcAft>
                              <a:spcPts val="0"/>
                            </a:spcAft>
                          </a:pPr>
                          <a:r>
                            <a:rPr lang="en-US" sz="1300" b="0">
                              <a:effectLst/>
                            </a:rPr>
                            <a:t>0.00</a:t>
                          </a:r>
                          <a:endParaRPr lang="en-US" sz="1500" b="0">
                            <a:effectLst/>
                            <a:latin typeface="Times New Roman" panose="02020603050405020304" pitchFamily="18" charset="0"/>
                            <a:ea typeface="SimSun" panose="02010600030101010101" pitchFamily="2" charset="-122"/>
                          </a:endParaRPr>
                        </a:p>
                      </a:txBody>
                      <a:tcPr marL="104690" marR="104690" marT="0" marB="0" anchor="ctr"/>
                    </a:tc>
                    <a:tc vMerge="1">
                      <a:txBody>
                        <a:bodyPr/>
                        <a:lstStyle/>
                        <a:p>
                          <a:endParaRPr lang="en-US"/>
                        </a:p>
                      </a:txBody>
                      <a:tcPr/>
                    </a:tc>
                    <a:tc>
                      <a:txBody>
                        <a:bodyPr/>
                        <a:lstStyle/>
                        <a:p>
                          <a:pPr marL="0" marR="0" algn="ctr">
                            <a:spcBef>
                              <a:spcPts val="0"/>
                            </a:spcBef>
                            <a:spcAft>
                              <a:spcPts val="0"/>
                            </a:spcAft>
                          </a:pPr>
                          <a:r>
                            <a:rPr lang="en-US" sz="1300" b="0">
                              <a:effectLst/>
                            </a:rPr>
                            <a:t>0.5</a:t>
                          </a:r>
                          <a:endParaRPr lang="en-US" sz="1500" b="0">
                            <a:effectLst/>
                            <a:latin typeface="Times New Roman" panose="02020603050405020304" pitchFamily="18" charset="0"/>
                            <a:ea typeface="SimSun" panose="02010600030101010101" pitchFamily="2" charset="-122"/>
                          </a:endParaRPr>
                        </a:p>
                      </a:txBody>
                      <a:tcPr marL="104690" marR="104690" marT="0" marB="0" anchor="ctr"/>
                    </a:tc>
                    <a:tc vMerge="1">
                      <a:txBody>
                        <a:bodyPr/>
                        <a:lstStyle/>
                        <a:p>
                          <a:endParaRPr lang="en-US"/>
                        </a:p>
                      </a:txBody>
                      <a:tcPr/>
                    </a:tc>
                    <a:extLst>
                      <a:ext uri="{0D108BD9-81ED-4DB2-BD59-A6C34878D82A}">
                        <a16:rowId xmlns:a16="http://schemas.microsoft.com/office/drawing/2014/main" val="2231182028"/>
                      </a:ext>
                    </a:extLst>
                  </a:tr>
                  <a:tr h="310618">
                    <a:tc vMerge="1">
                      <a:txBody>
                        <a:bodyPr/>
                        <a:lstStyle/>
                        <a:p>
                          <a:endParaRPr lang="en-US"/>
                        </a:p>
                      </a:txBody>
                      <a:tcP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acc>
                                  <m:accPr>
                                    <m:chr m:val="̇"/>
                                    <m:ctrlPr>
                                      <a:rPr lang="en-US" sz="1300" i="1">
                                        <a:effectLst/>
                                        <a:latin typeface="Cambria Math" panose="02040503050406030204" pitchFamily="18" charset="0"/>
                                      </a:rPr>
                                    </m:ctrlPr>
                                  </m:accPr>
                                  <m:e>
                                    <m:r>
                                      <a:rPr lang="en-US" sz="1300">
                                        <a:effectLst/>
                                        <a:latin typeface="Cambria Math" panose="02040503050406030204" pitchFamily="18" charset="0"/>
                                      </a:rPr>
                                      <m:t>𝜃</m:t>
                                    </m:r>
                                  </m:e>
                                </m:acc>
                              </m:oMath>
                            </m:oMathPara>
                          </a14:m>
                          <a:endParaRPr lang="en-US" sz="1500" dirty="0">
                            <a:effectLst/>
                            <a:latin typeface="Times New Roman" panose="02020603050405020304" pitchFamily="18" charset="0"/>
                            <a:ea typeface="SimSun" panose="02010600030101010101" pitchFamily="2" charset="-122"/>
                          </a:endParaRPr>
                        </a:p>
                      </a:txBody>
                      <a:tcPr marL="104690" marR="10469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endParaRPr lang="en-US" sz="1500" dirty="0">
                            <a:effectLst/>
                            <a:latin typeface="Times New Roman" panose="02020603050405020304" pitchFamily="18" charset="0"/>
                            <a:ea typeface="SimSun" panose="02010600030101010101" pitchFamily="2" charset="-122"/>
                          </a:endParaRPr>
                        </a:p>
                      </a:txBody>
                      <a:tcPr marL="104690" marR="10469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300" b="0">
                              <a:effectLst/>
                            </a:rPr>
                            <a:t>3.2</a:t>
                          </a:r>
                          <a:endParaRPr lang="en-US" sz="1500" b="0">
                            <a:effectLst/>
                            <a:latin typeface="Times New Roman" panose="02020603050405020304" pitchFamily="18" charset="0"/>
                            <a:ea typeface="SimSun" panose="02010600030101010101" pitchFamily="2" charset="-122"/>
                          </a:endParaRPr>
                        </a:p>
                      </a:txBody>
                      <a:tcPr marL="104690" marR="104690" marT="0" marB="0" anchor="ctr">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300" b="0" dirty="0">
                              <a:effectLst/>
                            </a:rPr>
                            <a:t>-</a:t>
                          </a:r>
                          <a:endParaRPr lang="en-US" sz="1500" b="0" dirty="0">
                            <a:effectLst/>
                            <a:latin typeface="Times New Roman" panose="02020603050405020304" pitchFamily="18" charset="0"/>
                            <a:ea typeface="SimSun" panose="02010600030101010101" pitchFamily="2" charset="-122"/>
                          </a:endParaRPr>
                        </a:p>
                      </a:txBody>
                      <a:tcPr marL="104690" marR="104690" marT="0" marB="0" anchor="ctr">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300" b="0">
                              <a:effectLst/>
                            </a:rPr>
                            <a:t>0.05</a:t>
                          </a:r>
                          <a:endParaRPr lang="en-US" sz="1500" b="0">
                            <a:effectLst/>
                            <a:latin typeface="Times New Roman" panose="02020603050405020304" pitchFamily="18" charset="0"/>
                            <a:ea typeface="SimSun" panose="02010600030101010101" pitchFamily="2" charset="-122"/>
                          </a:endParaRPr>
                        </a:p>
                      </a:txBody>
                      <a:tcPr marL="104690" marR="104690" marT="0" marB="0" anchor="ctr">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300" b="0" dirty="0">
                              <a:effectLst/>
                            </a:rPr>
                            <a:t>-0.001</a:t>
                          </a:r>
                          <a:endParaRPr lang="en-US" sz="1500" b="0" dirty="0">
                            <a:effectLst/>
                            <a:latin typeface="Times New Roman" panose="02020603050405020304" pitchFamily="18" charset="0"/>
                            <a:ea typeface="SimSun" panose="02010600030101010101" pitchFamily="2" charset="-122"/>
                          </a:endParaRPr>
                        </a:p>
                      </a:txBody>
                      <a:tcPr marL="104690" marR="104690" marT="0" marB="0" anchor="ctr">
                        <a:lnB w="12700" cap="flat" cmpd="sng" algn="ctr">
                          <a:solidFill>
                            <a:schemeClr val="tx1"/>
                          </a:solidFill>
                          <a:prstDash val="solid"/>
                          <a:round/>
                          <a:headEnd type="none" w="med" len="med"/>
                          <a:tailEnd type="none" w="med" len="med"/>
                        </a:lnB>
                      </a:tcPr>
                    </a:tc>
                    <a:tc vMerge="1">
                      <a:txBody>
                        <a:bodyPr/>
                        <a:lstStyle/>
                        <a:p>
                          <a:endParaRPr lang="en-US"/>
                        </a:p>
                      </a:txBody>
                      <a:tcPr/>
                    </a:tc>
                    <a:tc>
                      <a:txBody>
                        <a:bodyPr/>
                        <a:lstStyle/>
                        <a:p>
                          <a:pPr marL="0" marR="0" algn="ctr">
                            <a:spcBef>
                              <a:spcPts val="0"/>
                            </a:spcBef>
                            <a:spcAft>
                              <a:spcPts val="0"/>
                            </a:spcAft>
                          </a:pPr>
                          <a:r>
                            <a:rPr lang="en-US" sz="1300" b="0">
                              <a:effectLst/>
                            </a:rPr>
                            <a:t>6.5</a:t>
                          </a:r>
                          <a:endParaRPr lang="en-US" sz="1500" b="0">
                            <a:effectLst/>
                            <a:latin typeface="Times New Roman" panose="02020603050405020304" pitchFamily="18" charset="0"/>
                            <a:ea typeface="SimSun" panose="02010600030101010101" pitchFamily="2" charset="-122"/>
                          </a:endParaRPr>
                        </a:p>
                      </a:txBody>
                      <a:tcPr marL="104690" marR="104690" marT="0" marB="0" anchor="ctr">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576588494"/>
                      </a:ext>
                    </a:extLst>
                  </a:tr>
                  <a:tr h="192395">
                    <a:tc rowSpan="4">
                      <a:txBody>
                        <a:bodyPr/>
                        <a:lstStyle/>
                        <a:p>
                          <a:pPr marL="0" marR="0" algn="ctr">
                            <a:spcBef>
                              <a:spcPts val="0"/>
                            </a:spcBef>
                            <a:spcAft>
                              <a:spcPts val="0"/>
                            </a:spcAft>
                          </a:pPr>
                          <a:r>
                            <a:rPr lang="en-US" sz="1300" b="1" dirty="0">
                              <a:effectLst/>
                            </a:rPr>
                            <a:t>MPC</a:t>
                          </a:r>
                          <a:endParaRPr lang="en-US" sz="1300" b="1" dirty="0">
                            <a:effectLst/>
                            <a:latin typeface="Times New Roman" panose="02020603050405020304" pitchFamily="18" charset="0"/>
                            <a:ea typeface="SimSun" panose="02010600030101010101" pitchFamily="2" charset="-122"/>
                          </a:endParaRPr>
                        </a:p>
                      </a:txBody>
                      <a:tcPr marL="82455" marR="82455" marT="41228" marB="41228" anchor="ctr">
                        <a:lnT w="12700" cap="flat" cmpd="sng" algn="ctr">
                          <a:solidFill>
                            <a:schemeClr val="tx1"/>
                          </a:solidFill>
                          <a:prstDash val="solid"/>
                          <a:round/>
                          <a:headEnd type="none" w="med" len="med"/>
                          <a:tailEnd type="none" w="med" len="med"/>
                        </a:lnT>
                      </a:tcP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1300">
                                    <a:effectLst/>
                                    <a:latin typeface="Cambria Math" panose="02040503050406030204" pitchFamily="18" charset="0"/>
                                  </a:rPr>
                                  <m:t>𝑥</m:t>
                                </m:r>
                              </m:oMath>
                            </m:oMathPara>
                          </a14:m>
                          <a:endParaRPr lang="en-US" sz="1500">
                            <a:effectLst/>
                            <a:latin typeface="Times New Roman" panose="02020603050405020304" pitchFamily="18" charset="0"/>
                            <a:ea typeface="SimSun" panose="02010600030101010101" pitchFamily="2" charset="-122"/>
                          </a:endParaRPr>
                        </a:p>
                      </a:txBody>
                      <a:tcPr marL="104690" marR="10469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algn="ctr">
                            <a:spcBef>
                              <a:spcPts val="0"/>
                            </a:spcBef>
                            <a:spcAft>
                              <a:spcPts val="0"/>
                            </a:spcAft>
                          </a:pPr>
                          <a:endParaRPr lang="en-US" sz="1500">
                            <a:effectLst/>
                            <a:latin typeface="Times New Roman" panose="02020603050405020304" pitchFamily="18" charset="0"/>
                            <a:ea typeface="SimSun" panose="02010600030101010101" pitchFamily="2" charset="-122"/>
                          </a:endParaRPr>
                        </a:p>
                      </a:txBody>
                      <a:tcPr marL="104690" marR="10469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algn="ctr">
                            <a:spcBef>
                              <a:spcPts val="0"/>
                            </a:spcBef>
                            <a:spcAft>
                              <a:spcPts val="0"/>
                            </a:spcAft>
                          </a:pPr>
                          <a:r>
                            <a:rPr lang="en-US" sz="1300" b="0" dirty="0">
                              <a:solidFill>
                                <a:srgbClr val="E84A27"/>
                              </a:solidFill>
                              <a:effectLst/>
                            </a:rPr>
                            <a:t>7.2</a:t>
                          </a:r>
                          <a:endParaRPr lang="en-US" sz="1500" b="0" dirty="0">
                            <a:solidFill>
                              <a:srgbClr val="E84A27"/>
                            </a:solidFill>
                            <a:effectLst/>
                            <a:latin typeface="Times New Roman" panose="02020603050405020304" pitchFamily="18" charset="0"/>
                            <a:ea typeface="SimSun" panose="02010600030101010101" pitchFamily="2" charset="-122"/>
                          </a:endParaRPr>
                        </a:p>
                      </a:txBody>
                      <a:tcPr marL="104690" marR="104690" marT="0" marB="0">
                        <a:lnT w="12700" cap="flat" cmpd="sng" algn="ctr">
                          <a:solidFill>
                            <a:schemeClr val="tx1"/>
                          </a:solidFill>
                          <a:prstDash val="solid"/>
                          <a:round/>
                          <a:headEnd type="none" w="med" len="med"/>
                          <a:tailEnd type="none" w="med" len="med"/>
                        </a:lnT>
                      </a:tcPr>
                    </a:tc>
                    <a:tc>
                      <a:txBody>
                        <a:bodyPr/>
                        <a:lstStyle/>
                        <a:p>
                          <a:pPr marL="0" marR="0" algn="ctr">
                            <a:spcBef>
                              <a:spcPts val="0"/>
                            </a:spcBef>
                            <a:spcAft>
                              <a:spcPts val="0"/>
                            </a:spcAft>
                          </a:pPr>
                          <a:r>
                            <a:rPr lang="en-US" sz="1300" b="0" dirty="0">
                              <a:solidFill>
                                <a:srgbClr val="E84A27"/>
                              </a:solidFill>
                              <a:effectLst/>
                            </a:rPr>
                            <a:t>4.8</a:t>
                          </a:r>
                          <a:endParaRPr lang="en-US" sz="1500" b="0" dirty="0">
                            <a:solidFill>
                              <a:srgbClr val="E84A27"/>
                            </a:solidFill>
                            <a:effectLst/>
                            <a:latin typeface="Times New Roman" panose="02020603050405020304" pitchFamily="18" charset="0"/>
                            <a:ea typeface="SimSun" panose="02010600030101010101" pitchFamily="2" charset="-122"/>
                          </a:endParaRPr>
                        </a:p>
                      </a:txBody>
                      <a:tcPr marL="104690" marR="104690" marT="0" marB="0" anchor="ctr">
                        <a:lnT w="12700" cap="flat" cmpd="sng" algn="ctr">
                          <a:solidFill>
                            <a:schemeClr val="tx1"/>
                          </a:solidFill>
                          <a:prstDash val="solid"/>
                          <a:round/>
                          <a:headEnd type="none" w="med" len="med"/>
                          <a:tailEnd type="none" w="med" len="med"/>
                        </a:lnT>
                      </a:tcPr>
                    </a:tc>
                    <a:tc>
                      <a:txBody>
                        <a:bodyPr/>
                        <a:lstStyle/>
                        <a:p>
                          <a:pPr marL="0" marR="0" algn="ctr">
                            <a:spcBef>
                              <a:spcPts val="0"/>
                            </a:spcBef>
                            <a:spcAft>
                              <a:spcPts val="0"/>
                            </a:spcAft>
                          </a:pPr>
                          <a:r>
                            <a:rPr lang="en-US" sz="1300" b="0" dirty="0">
                              <a:effectLst/>
                            </a:rPr>
                            <a:t>0.0</a:t>
                          </a:r>
                          <a:endParaRPr lang="en-US" sz="1500" b="0" dirty="0">
                            <a:effectLst/>
                            <a:latin typeface="Times New Roman" panose="02020603050405020304" pitchFamily="18" charset="0"/>
                            <a:ea typeface="SimSun" panose="02010600030101010101" pitchFamily="2" charset="-122"/>
                          </a:endParaRPr>
                        </a:p>
                      </a:txBody>
                      <a:tcPr marL="104690" marR="104690" marT="0" marB="0">
                        <a:lnT w="12700" cap="flat" cmpd="sng" algn="ctr">
                          <a:solidFill>
                            <a:schemeClr val="tx1"/>
                          </a:solidFill>
                          <a:prstDash val="solid"/>
                          <a:round/>
                          <a:headEnd type="none" w="med" len="med"/>
                          <a:tailEnd type="none" w="med" len="med"/>
                        </a:lnT>
                      </a:tcPr>
                    </a:tc>
                    <a:tc>
                      <a:txBody>
                        <a:bodyPr/>
                        <a:lstStyle/>
                        <a:p>
                          <a:pPr marL="0" marR="0" algn="ctr">
                            <a:spcBef>
                              <a:spcPts val="0"/>
                            </a:spcBef>
                            <a:spcAft>
                              <a:spcPts val="0"/>
                            </a:spcAft>
                          </a:pPr>
                          <a:r>
                            <a:rPr lang="en-US" sz="1300" b="0" dirty="0">
                              <a:effectLst/>
                            </a:rPr>
                            <a:t>0.00</a:t>
                          </a:r>
                          <a:endParaRPr lang="en-US" sz="1500" b="0" dirty="0">
                            <a:effectLst/>
                            <a:latin typeface="Times New Roman" panose="02020603050405020304" pitchFamily="18" charset="0"/>
                            <a:ea typeface="SimSun" panose="02010600030101010101" pitchFamily="2" charset="-122"/>
                          </a:endParaRPr>
                        </a:p>
                      </a:txBody>
                      <a:tcPr marL="104690" marR="104690" marT="0" marB="0" anchor="ctr">
                        <a:lnT w="12700" cap="flat" cmpd="sng" algn="ctr">
                          <a:solidFill>
                            <a:schemeClr val="tx1"/>
                          </a:solidFill>
                          <a:prstDash val="solid"/>
                          <a:round/>
                          <a:headEnd type="none" w="med" len="med"/>
                          <a:tailEnd type="none" w="med" len="med"/>
                        </a:lnT>
                      </a:tcPr>
                    </a:tc>
                    <a:tc rowSpan="4">
                      <a:txBody>
                        <a:bodyPr/>
                        <a:lstStyle/>
                        <a:p>
                          <a:pPr marL="0" marR="0" algn="ctr">
                            <a:spcBef>
                              <a:spcPts val="0"/>
                            </a:spcBef>
                            <a:spcAft>
                              <a:spcPts val="0"/>
                            </a:spcAft>
                          </a:pPr>
                          <a:r>
                            <a:rPr lang="en-US" sz="1300" b="0" dirty="0">
                              <a:solidFill>
                                <a:srgbClr val="E84A27"/>
                              </a:solidFill>
                              <a:effectLst/>
                            </a:rPr>
                            <a:t>14.4</a:t>
                          </a:r>
                          <a:endParaRPr lang="en-US" sz="1500" b="0" dirty="0">
                            <a:solidFill>
                              <a:srgbClr val="E84A27"/>
                            </a:solidFill>
                            <a:effectLst/>
                            <a:latin typeface="Times New Roman" panose="02020603050405020304" pitchFamily="18" charset="0"/>
                            <a:ea typeface="SimSun" panose="02010600030101010101" pitchFamily="2" charset="-122"/>
                          </a:endParaRPr>
                        </a:p>
                      </a:txBody>
                      <a:tcPr marL="82455" marR="82455" marT="41228" marB="41228" anchor="ctr">
                        <a:lnT w="12700" cap="flat" cmpd="sng" algn="ctr">
                          <a:solidFill>
                            <a:schemeClr val="tx1"/>
                          </a:solidFill>
                          <a:prstDash val="solid"/>
                          <a:round/>
                          <a:headEnd type="none" w="med" len="med"/>
                          <a:tailEnd type="none" w="med" len="med"/>
                        </a:lnT>
                      </a:tcPr>
                    </a:tc>
                    <a:tc>
                      <a:txBody>
                        <a:bodyPr/>
                        <a:lstStyle/>
                        <a:p>
                          <a:pPr marL="0" marR="0" algn="ctr">
                            <a:spcBef>
                              <a:spcPts val="0"/>
                            </a:spcBef>
                            <a:spcAft>
                              <a:spcPts val="0"/>
                            </a:spcAft>
                          </a:pPr>
                          <a:r>
                            <a:rPr lang="en-US" sz="1300" b="0" dirty="0">
                              <a:solidFill>
                                <a:srgbClr val="E84A27"/>
                              </a:solidFill>
                              <a:effectLst/>
                            </a:rPr>
                            <a:t>30.3</a:t>
                          </a:r>
                          <a:endParaRPr lang="en-US" sz="1500" b="0" dirty="0">
                            <a:solidFill>
                              <a:srgbClr val="E84A27"/>
                            </a:solidFill>
                            <a:effectLst/>
                            <a:latin typeface="Times New Roman" panose="02020603050405020304" pitchFamily="18" charset="0"/>
                            <a:ea typeface="SimSun" panose="02010600030101010101" pitchFamily="2" charset="-122"/>
                          </a:endParaRPr>
                        </a:p>
                      </a:txBody>
                      <a:tcPr marL="104690" marR="104690" marT="0" marB="0">
                        <a:lnT w="12700" cap="flat" cmpd="sng" algn="ctr">
                          <a:solidFill>
                            <a:schemeClr val="tx1"/>
                          </a:solidFill>
                          <a:prstDash val="solid"/>
                          <a:round/>
                          <a:headEnd type="none" w="med" len="med"/>
                          <a:tailEnd type="none" w="med" len="med"/>
                        </a:lnT>
                      </a:tcPr>
                    </a:tc>
                    <a:tc rowSpan="4">
                      <a:txBody>
                        <a:bodyPr/>
                        <a:lstStyle/>
                        <a:p>
                          <a:pPr marL="0" marR="0" algn="ctr">
                            <a:spcBef>
                              <a:spcPts val="0"/>
                            </a:spcBef>
                            <a:spcAft>
                              <a:spcPts val="0"/>
                            </a:spcAft>
                          </a:pPr>
                          <a:r>
                            <a:rPr lang="en-US" sz="1300" b="0" dirty="0">
                              <a:solidFill>
                                <a:srgbClr val="E84A27"/>
                              </a:solidFill>
                              <a:effectLst/>
                            </a:rPr>
                            <a:t>76.9</a:t>
                          </a:r>
                          <a:endParaRPr lang="en-US" sz="1500" b="0" dirty="0">
                            <a:solidFill>
                              <a:srgbClr val="E84A27"/>
                            </a:solidFill>
                            <a:effectLst/>
                            <a:latin typeface="Times New Roman" panose="02020603050405020304" pitchFamily="18" charset="0"/>
                            <a:ea typeface="SimSun" panose="02010600030101010101" pitchFamily="2" charset="-122"/>
                          </a:endParaRPr>
                        </a:p>
                      </a:txBody>
                      <a:tcPr marL="82455" marR="82455" marT="41228" marB="41228"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54026802"/>
                      </a:ext>
                    </a:extLst>
                  </a:tr>
                  <a:tr h="192395">
                    <a:tc vMerge="1">
                      <a:txBody>
                        <a:bodyPr/>
                        <a:lstStyle/>
                        <a:p>
                          <a:endParaRPr lang="en-US"/>
                        </a:p>
                      </a:txBody>
                      <a:tcP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1300">
                                    <a:effectLst/>
                                    <a:latin typeface="Cambria Math" panose="02040503050406030204" pitchFamily="18" charset="0"/>
                                  </a:rPr>
                                  <m:t>𝜃</m:t>
                                </m:r>
                              </m:oMath>
                            </m:oMathPara>
                          </a14:m>
                          <a:endParaRPr lang="en-US" sz="1500">
                            <a:effectLst/>
                            <a:latin typeface="Times New Roman" panose="02020603050405020304" pitchFamily="18" charset="0"/>
                            <a:ea typeface="SimSun" panose="02010600030101010101" pitchFamily="2" charset="-122"/>
                          </a:endParaRPr>
                        </a:p>
                      </a:txBody>
                      <a:tcPr marL="104690" marR="104690" marT="0" marB="0" anchor="ctr">
                        <a:lnR w="12700" cap="flat" cmpd="sng" algn="ctr">
                          <a:solidFill>
                            <a:schemeClr val="tx1"/>
                          </a:solidFill>
                          <a:prstDash val="solid"/>
                          <a:round/>
                          <a:headEnd type="none" w="med" len="med"/>
                          <a:tailEnd type="none" w="med" len="med"/>
                        </a:lnR>
                      </a:tcPr>
                    </a:tc>
                    <a:tc>
                      <a:txBody>
                        <a:bodyPr/>
                        <a:lstStyle/>
                        <a:p>
                          <a:pPr marL="0" marR="0" algn="ctr">
                            <a:spcBef>
                              <a:spcPts val="0"/>
                            </a:spcBef>
                            <a:spcAft>
                              <a:spcPts val="0"/>
                            </a:spcAft>
                          </a:pPr>
                          <a:endParaRPr lang="en-US" sz="1500">
                            <a:effectLst/>
                            <a:latin typeface="Times New Roman" panose="02020603050405020304" pitchFamily="18" charset="0"/>
                            <a:ea typeface="SimSun" panose="02010600030101010101" pitchFamily="2" charset="-122"/>
                          </a:endParaRPr>
                        </a:p>
                      </a:txBody>
                      <a:tcPr marL="104690" marR="104690" marT="0" marB="0" anchor="ctr">
                        <a:lnL w="12700" cap="flat" cmpd="sng" algn="ctr">
                          <a:solidFill>
                            <a:schemeClr val="tx1"/>
                          </a:solidFill>
                          <a:prstDash val="solid"/>
                          <a:round/>
                          <a:headEnd type="none" w="med" len="med"/>
                          <a:tailEnd type="none" w="med" len="med"/>
                        </a:lnL>
                      </a:tcPr>
                    </a:tc>
                    <a:tc>
                      <a:txBody>
                        <a:bodyPr/>
                        <a:lstStyle/>
                        <a:p>
                          <a:pPr marL="0" marR="0" algn="ctr">
                            <a:spcBef>
                              <a:spcPts val="0"/>
                            </a:spcBef>
                            <a:spcAft>
                              <a:spcPts val="0"/>
                            </a:spcAft>
                          </a:pPr>
                          <a:r>
                            <a:rPr lang="en-US" sz="1300" b="0" dirty="0">
                              <a:solidFill>
                                <a:srgbClr val="E84A27"/>
                              </a:solidFill>
                              <a:effectLst/>
                            </a:rPr>
                            <a:t>0.2</a:t>
                          </a:r>
                          <a:endParaRPr lang="en-US" sz="1500" b="0" dirty="0">
                            <a:solidFill>
                              <a:srgbClr val="E84A27"/>
                            </a:solidFill>
                            <a:effectLst/>
                            <a:latin typeface="Times New Roman" panose="02020603050405020304" pitchFamily="18" charset="0"/>
                            <a:ea typeface="SimSun" panose="02010600030101010101" pitchFamily="2" charset="-122"/>
                          </a:endParaRPr>
                        </a:p>
                      </a:txBody>
                      <a:tcPr marL="104690" marR="104690" marT="0" marB="0"/>
                    </a:tc>
                    <a:tc>
                      <a:txBody>
                        <a:bodyPr/>
                        <a:lstStyle/>
                        <a:p>
                          <a:pPr marL="0" marR="0" algn="ctr">
                            <a:spcBef>
                              <a:spcPts val="0"/>
                            </a:spcBef>
                            <a:spcAft>
                              <a:spcPts val="0"/>
                            </a:spcAft>
                          </a:pPr>
                          <a:r>
                            <a:rPr lang="en-US" sz="1300" b="0" dirty="0">
                              <a:effectLst/>
                            </a:rPr>
                            <a:t>-</a:t>
                          </a:r>
                          <a:endParaRPr lang="en-US" sz="1500" b="0" dirty="0">
                            <a:effectLst/>
                            <a:latin typeface="Times New Roman" panose="02020603050405020304" pitchFamily="18" charset="0"/>
                            <a:ea typeface="SimSun" panose="02010600030101010101" pitchFamily="2" charset="-122"/>
                          </a:endParaRPr>
                        </a:p>
                      </a:txBody>
                      <a:tcPr marL="104690" marR="104690" marT="0" marB="0" anchor="ctr"/>
                    </a:tc>
                    <a:tc>
                      <a:txBody>
                        <a:bodyPr/>
                        <a:lstStyle/>
                        <a:p>
                          <a:pPr marL="0" marR="0" algn="ctr">
                            <a:spcBef>
                              <a:spcPts val="0"/>
                            </a:spcBef>
                            <a:spcAft>
                              <a:spcPts val="0"/>
                            </a:spcAft>
                          </a:pPr>
                          <a:r>
                            <a:rPr lang="en-US" sz="1300" b="0">
                              <a:effectLst/>
                            </a:rPr>
                            <a:t>0.005</a:t>
                          </a:r>
                          <a:endParaRPr lang="en-US" sz="1500" b="0">
                            <a:effectLst/>
                            <a:latin typeface="Times New Roman" panose="02020603050405020304" pitchFamily="18" charset="0"/>
                            <a:ea typeface="SimSun" panose="02010600030101010101" pitchFamily="2" charset="-122"/>
                          </a:endParaRPr>
                        </a:p>
                      </a:txBody>
                      <a:tcPr marL="104690" marR="104690" marT="0" marB="0"/>
                    </a:tc>
                    <a:tc>
                      <a:txBody>
                        <a:bodyPr/>
                        <a:lstStyle/>
                        <a:p>
                          <a:pPr marL="0" marR="0" algn="ctr">
                            <a:spcBef>
                              <a:spcPts val="0"/>
                            </a:spcBef>
                            <a:spcAft>
                              <a:spcPts val="0"/>
                            </a:spcAft>
                          </a:pPr>
                          <a:r>
                            <a:rPr lang="en-US" sz="1300" b="0" dirty="0">
                              <a:effectLst/>
                            </a:rPr>
                            <a:t>0.00</a:t>
                          </a:r>
                          <a:endParaRPr lang="en-US" sz="1500" b="0" dirty="0">
                            <a:effectLst/>
                            <a:latin typeface="Times New Roman" panose="02020603050405020304" pitchFamily="18" charset="0"/>
                            <a:ea typeface="SimSun" panose="02010600030101010101" pitchFamily="2" charset="-122"/>
                          </a:endParaRPr>
                        </a:p>
                      </a:txBody>
                      <a:tcPr marL="104690" marR="104690" marT="0" marB="0" anchor="ctr"/>
                    </a:tc>
                    <a:tc vMerge="1">
                      <a:txBody>
                        <a:bodyPr/>
                        <a:lstStyle/>
                        <a:p>
                          <a:endParaRPr lang="en-US"/>
                        </a:p>
                      </a:txBody>
                      <a:tcPr/>
                    </a:tc>
                    <a:tc>
                      <a:txBody>
                        <a:bodyPr/>
                        <a:lstStyle/>
                        <a:p>
                          <a:pPr marL="0" marR="0" algn="ctr">
                            <a:spcBef>
                              <a:spcPts val="0"/>
                            </a:spcBef>
                            <a:spcAft>
                              <a:spcPts val="0"/>
                            </a:spcAft>
                          </a:pPr>
                          <a:r>
                            <a:rPr lang="en-US" sz="1300" b="0" dirty="0">
                              <a:solidFill>
                                <a:srgbClr val="E84A27"/>
                              </a:solidFill>
                              <a:effectLst/>
                            </a:rPr>
                            <a:t>0.7</a:t>
                          </a:r>
                          <a:endParaRPr lang="en-US" sz="1500" b="0" dirty="0">
                            <a:solidFill>
                              <a:srgbClr val="E84A27"/>
                            </a:solidFill>
                            <a:effectLst/>
                            <a:latin typeface="Times New Roman" panose="02020603050405020304" pitchFamily="18" charset="0"/>
                            <a:ea typeface="SimSun" panose="02010600030101010101" pitchFamily="2" charset="-122"/>
                          </a:endParaRPr>
                        </a:p>
                      </a:txBody>
                      <a:tcPr marL="104690" marR="104690" marT="0" marB="0"/>
                    </a:tc>
                    <a:tc vMerge="1">
                      <a:txBody>
                        <a:bodyPr/>
                        <a:lstStyle/>
                        <a:p>
                          <a:endParaRPr lang="en-US"/>
                        </a:p>
                      </a:txBody>
                      <a:tcPr/>
                    </a:tc>
                    <a:extLst>
                      <a:ext uri="{0D108BD9-81ED-4DB2-BD59-A6C34878D82A}">
                        <a16:rowId xmlns:a16="http://schemas.microsoft.com/office/drawing/2014/main" val="3797584335"/>
                      </a:ext>
                    </a:extLst>
                  </a:tr>
                  <a:tr h="192395">
                    <a:tc vMerge="1">
                      <a:txBody>
                        <a:bodyPr/>
                        <a:lstStyle/>
                        <a:p>
                          <a:endParaRPr lang="en-US"/>
                        </a:p>
                      </a:txBody>
                      <a:tcP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acc>
                                  <m:accPr>
                                    <m:chr m:val="̇"/>
                                    <m:ctrlPr>
                                      <a:rPr lang="en-US" sz="1300" i="1">
                                        <a:effectLst/>
                                        <a:latin typeface="Cambria Math" panose="02040503050406030204" pitchFamily="18" charset="0"/>
                                      </a:rPr>
                                    </m:ctrlPr>
                                  </m:accPr>
                                  <m:e>
                                    <m:r>
                                      <a:rPr lang="en-US" sz="1300">
                                        <a:effectLst/>
                                        <a:latin typeface="Cambria Math" panose="02040503050406030204" pitchFamily="18" charset="0"/>
                                      </a:rPr>
                                      <m:t>𝑥</m:t>
                                    </m:r>
                                  </m:e>
                                </m:acc>
                              </m:oMath>
                            </m:oMathPara>
                          </a14:m>
                          <a:endParaRPr lang="en-US" sz="1500" dirty="0">
                            <a:effectLst/>
                            <a:latin typeface="Times New Roman" panose="02020603050405020304" pitchFamily="18" charset="0"/>
                            <a:ea typeface="SimSun" panose="02010600030101010101" pitchFamily="2" charset="-122"/>
                          </a:endParaRPr>
                        </a:p>
                      </a:txBody>
                      <a:tcPr marL="104690" marR="104690" marT="0" marB="0" anchor="ctr">
                        <a:lnR w="12700" cap="flat" cmpd="sng" algn="ctr">
                          <a:solidFill>
                            <a:schemeClr val="tx1"/>
                          </a:solidFill>
                          <a:prstDash val="solid"/>
                          <a:round/>
                          <a:headEnd type="none" w="med" len="med"/>
                          <a:tailEnd type="none" w="med" len="med"/>
                        </a:lnR>
                      </a:tcPr>
                    </a:tc>
                    <a:tc>
                      <a:txBody>
                        <a:bodyPr/>
                        <a:lstStyle/>
                        <a:p>
                          <a:pPr marL="0" marR="0" algn="ctr">
                            <a:spcBef>
                              <a:spcPts val="0"/>
                            </a:spcBef>
                            <a:spcAft>
                              <a:spcPts val="0"/>
                            </a:spcAft>
                          </a:pPr>
                          <a:endParaRPr lang="en-US" sz="1500" dirty="0">
                            <a:effectLst/>
                            <a:latin typeface="Times New Roman" panose="02020603050405020304" pitchFamily="18" charset="0"/>
                            <a:ea typeface="SimSun" panose="02010600030101010101" pitchFamily="2" charset="-122"/>
                          </a:endParaRPr>
                        </a:p>
                      </a:txBody>
                      <a:tcPr marL="104690" marR="104690" marT="0" marB="0" anchor="ctr">
                        <a:lnL w="12700" cap="flat" cmpd="sng" algn="ctr">
                          <a:solidFill>
                            <a:schemeClr val="tx1"/>
                          </a:solidFill>
                          <a:prstDash val="solid"/>
                          <a:round/>
                          <a:headEnd type="none" w="med" len="med"/>
                          <a:tailEnd type="none" w="med" len="med"/>
                        </a:lnL>
                      </a:tcPr>
                    </a:tc>
                    <a:tc>
                      <a:txBody>
                        <a:bodyPr/>
                        <a:lstStyle/>
                        <a:p>
                          <a:pPr marL="0" marR="0" algn="ctr">
                            <a:spcBef>
                              <a:spcPts val="0"/>
                            </a:spcBef>
                            <a:spcAft>
                              <a:spcPts val="0"/>
                            </a:spcAft>
                          </a:pPr>
                          <a:r>
                            <a:rPr lang="en-US" sz="1300" b="0">
                              <a:effectLst/>
                            </a:rPr>
                            <a:t>3.6</a:t>
                          </a:r>
                          <a:endParaRPr lang="en-US" sz="1500" b="0">
                            <a:effectLst/>
                            <a:latin typeface="Times New Roman" panose="02020603050405020304" pitchFamily="18" charset="0"/>
                            <a:ea typeface="SimSun" panose="02010600030101010101" pitchFamily="2" charset="-122"/>
                          </a:endParaRPr>
                        </a:p>
                      </a:txBody>
                      <a:tcPr marL="104690" marR="104690" marT="0" marB="0"/>
                    </a:tc>
                    <a:tc>
                      <a:txBody>
                        <a:bodyPr/>
                        <a:lstStyle/>
                        <a:p>
                          <a:pPr marL="0" marR="0" algn="ctr">
                            <a:spcBef>
                              <a:spcPts val="0"/>
                            </a:spcBef>
                            <a:spcAft>
                              <a:spcPts val="0"/>
                            </a:spcAft>
                          </a:pPr>
                          <a:r>
                            <a:rPr lang="en-US" sz="1300" b="0" dirty="0">
                              <a:effectLst/>
                            </a:rPr>
                            <a:t>-</a:t>
                          </a:r>
                          <a:endParaRPr lang="en-US" sz="1500" b="0" dirty="0">
                            <a:effectLst/>
                            <a:latin typeface="Times New Roman" panose="02020603050405020304" pitchFamily="18" charset="0"/>
                            <a:ea typeface="SimSun" panose="02010600030101010101" pitchFamily="2" charset="-122"/>
                          </a:endParaRPr>
                        </a:p>
                      </a:txBody>
                      <a:tcPr marL="104690" marR="104690" marT="0" marB="0" anchor="ctr"/>
                    </a:tc>
                    <a:tc>
                      <a:txBody>
                        <a:bodyPr/>
                        <a:lstStyle/>
                        <a:p>
                          <a:pPr marL="0" marR="0" algn="ctr">
                            <a:spcBef>
                              <a:spcPts val="0"/>
                            </a:spcBef>
                            <a:spcAft>
                              <a:spcPts val="0"/>
                            </a:spcAft>
                          </a:pPr>
                          <a:r>
                            <a:rPr lang="en-US" sz="1300" b="0">
                              <a:effectLst/>
                            </a:rPr>
                            <a:t>0.2</a:t>
                          </a:r>
                          <a:endParaRPr lang="en-US" sz="1500" b="0">
                            <a:effectLst/>
                            <a:latin typeface="Times New Roman" panose="02020603050405020304" pitchFamily="18" charset="0"/>
                            <a:ea typeface="SimSun" panose="02010600030101010101" pitchFamily="2" charset="-122"/>
                          </a:endParaRPr>
                        </a:p>
                      </a:txBody>
                      <a:tcPr marL="104690" marR="104690" marT="0" marB="0"/>
                    </a:tc>
                    <a:tc>
                      <a:txBody>
                        <a:bodyPr/>
                        <a:lstStyle/>
                        <a:p>
                          <a:pPr marL="0" marR="0" algn="ctr">
                            <a:spcBef>
                              <a:spcPts val="0"/>
                            </a:spcBef>
                            <a:spcAft>
                              <a:spcPts val="0"/>
                            </a:spcAft>
                          </a:pPr>
                          <a:r>
                            <a:rPr lang="en-US" sz="1300" b="0">
                              <a:effectLst/>
                            </a:rPr>
                            <a:t>0.00</a:t>
                          </a:r>
                          <a:endParaRPr lang="en-US" sz="1500" b="0">
                            <a:effectLst/>
                            <a:latin typeface="Times New Roman" panose="02020603050405020304" pitchFamily="18" charset="0"/>
                            <a:ea typeface="SimSun" panose="02010600030101010101" pitchFamily="2" charset="-122"/>
                          </a:endParaRPr>
                        </a:p>
                      </a:txBody>
                      <a:tcPr marL="104690" marR="104690" marT="0" marB="0" anchor="ctr"/>
                    </a:tc>
                    <a:tc vMerge="1">
                      <a:txBody>
                        <a:bodyPr/>
                        <a:lstStyle/>
                        <a:p>
                          <a:endParaRPr lang="en-US"/>
                        </a:p>
                      </a:txBody>
                      <a:tcPr/>
                    </a:tc>
                    <a:tc>
                      <a:txBody>
                        <a:bodyPr/>
                        <a:lstStyle/>
                        <a:p>
                          <a:pPr marL="0" marR="0" algn="ctr">
                            <a:spcBef>
                              <a:spcPts val="0"/>
                            </a:spcBef>
                            <a:spcAft>
                              <a:spcPts val="0"/>
                            </a:spcAft>
                          </a:pPr>
                          <a:r>
                            <a:rPr lang="en-US" sz="1300" b="0" dirty="0">
                              <a:effectLst/>
                            </a:rPr>
                            <a:t>15.2</a:t>
                          </a:r>
                          <a:endParaRPr lang="en-US" sz="1500" b="0" dirty="0">
                            <a:effectLst/>
                            <a:latin typeface="Times New Roman" panose="02020603050405020304" pitchFamily="18" charset="0"/>
                            <a:ea typeface="SimSun" panose="02010600030101010101" pitchFamily="2" charset="-122"/>
                          </a:endParaRPr>
                        </a:p>
                      </a:txBody>
                      <a:tcPr marL="104690" marR="104690" marT="0" marB="0"/>
                    </a:tc>
                    <a:tc vMerge="1">
                      <a:txBody>
                        <a:bodyPr/>
                        <a:lstStyle/>
                        <a:p>
                          <a:endParaRPr lang="en-US"/>
                        </a:p>
                      </a:txBody>
                      <a:tcPr/>
                    </a:tc>
                    <a:extLst>
                      <a:ext uri="{0D108BD9-81ED-4DB2-BD59-A6C34878D82A}">
                        <a16:rowId xmlns:a16="http://schemas.microsoft.com/office/drawing/2014/main" val="729207365"/>
                      </a:ext>
                    </a:extLst>
                  </a:tr>
                  <a:tr h="201385">
                    <a:tc vMerge="1">
                      <a:txBody>
                        <a:bodyPr/>
                        <a:lstStyle/>
                        <a:p>
                          <a:endParaRPr lang="en-US"/>
                        </a:p>
                      </a:txBody>
                      <a:tcP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acc>
                                  <m:accPr>
                                    <m:chr m:val="̇"/>
                                    <m:ctrlPr>
                                      <a:rPr lang="en-US" sz="1300" i="1">
                                        <a:effectLst/>
                                        <a:latin typeface="Cambria Math" panose="02040503050406030204" pitchFamily="18" charset="0"/>
                                      </a:rPr>
                                    </m:ctrlPr>
                                  </m:accPr>
                                  <m:e>
                                    <m:r>
                                      <a:rPr lang="en-US" sz="1300">
                                        <a:effectLst/>
                                        <a:latin typeface="Cambria Math" panose="02040503050406030204" pitchFamily="18" charset="0"/>
                                      </a:rPr>
                                      <m:t>𝜃</m:t>
                                    </m:r>
                                  </m:e>
                                </m:acc>
                              </m:oMath>
                            </m:oMathPara>
                          </a14:m>
                          <a:endParaRPr lang="en-US" sz="1500">
                            <a:effectLst/>
                            <a:latin typeface="Times New Roman" panose="02020603050405020304" pitchFamily="18" charset="0"/>
                            <a:ea typeface="SimSun" panose="02010600030101010101" pitchFamily="2" charset="-122"/>
                          </a:endParaRPr>
                        </a:p>
                      </a:txBody>
                      <a:tcPr marL="104690" marR="104690" marT="0" marB="0" anchor="ctr">
                        <a:lnR w="12700" cap="flat" cmpd="sng" algn="ctr">
                          <a:solidFill>
                            <a:schemeClr val="tx1"/>
                          </a:solidFill>
                          <a:prstDash val="solid"/>
                          <a:round/>
                          <a:headEnd type="none" w="med" len="med"/>
                          <a:tailEnd type="none" w="med" len="med"/>
                        </a:lnR>
                      </a:tcPr>
                    </a:tc>
                    <a:tc>
                      <a:txBody>
                        <a:bodyPr/>
                        <a:lstStyle/>
                        <a:p>
                          <a:pPr marL="0" marR="0" algn="ctr">
                            <a:spcBef>
                              <a:spcPts val="0"/>
                            </a:spcBef>
                            <a:spcAft>
                              <a:spcPts val="0"/>
                            </a:spcAft>
                          </a:pPr>
                          <a:endParaRPr lang="en-US" sz="1500">
                            <a:effectLst/>
                            <a:latin typeface="Times New Roman" panose="02020603050405020304" pitchFamily="18" charset="0"/>
                            <a:ea typeface="SimSun" panose="02010600030101010101" pitchFamily="2" charset="-122"/>
                          </a:endParaRPr>
                        </a:p>
                      </a:txBody>
                      <a:tcPr marL="104690" marR="104690" marT="0" marB="0" anchor="ctr">
                        <a:lnL w="12700" cap="flat" cmpd="sng" algn="ctr">
                          <a:solidFill>
                            <a:schemeClr val="tx1"/>
                          </a:solidFill>
                          <a:prstDash val="solid"/>
                          <a:round/>
                          <a:headEnd type="none" w="med" len="med"/>
                          <a:tailEnd type="none" w="med" len="med"/>
                        </a:lnL>
                      </a:tcPr>
                    </a:tc>
                    <a:tc>
                      <a:txBody>
                        <a:bodyPr/>
                        <a:lstStyle/>
                        <a:p>
                          <a:pPr marL="0" marR="0" algn="ctr">
                            <a:spcBef>
                              <a:spcPts val="0"/>
                            </a:spcBef>
                            <a:spcAft>
                              <a:spcPts val="0"/>
                            </a:spcAft>
                          </a:pPr>
                          <a:r>
                            <a:rPr lang="en-US" sz="1300" b="0">
                              <a:effectLst/>
                            </a:rPr>
                            <a:t>0.47</a:t>
                          </a:r>
                          <a:endParaRPr lang="en-US" sz="1500" b="0">
                            <a:effectLst/>
                            <a:latin typeface="Times New Roman" panose="02020603050405020304" pitchFamily="18" charset="0"/>
                            <a:ea typeface="SimSun" panose="02010600030101010101" pitchFamily="2" charset="-122"/>
                          </a:endParaRPr>
                        </a:p>
                      </a:txBody>
                      <a:tcPr marL="104690" marR="104690" marT="0" marB="0"/>
                    </a:tc>
                    <a:tc>
                      <a:txBody>
                        <a:bodyPr/>
                        <a:lstStyle/>
                        <a:p>
                          <a:pPr marL="0" marR="0" algn="ctr">
                            <a:spcBef>
                              <a:spcPts val="0"/>
                            </a:spcBef>
                            <a:spcAft>
                              <a:spcPts val="0"/>
                            </a:spcAft>
                          </a:pPr>
                          <a:r>
                            <a:rPr lang="en-US" sz="1300" b="0">
                              <a:effectLst/>
                            </a:rPr>
                            <a:t>-</a:t>
                          </a:r>
                          <a:endParaRPr lang="en-US" sz="1500" b="0">
                            <a:effectLst/>
                            <a:latin typeface="Times New Roman" panose="02020603050405020304" pitchFamily="18" charset="0"/>
                            <a:ea typeface="SimSun" panose="02010600030101010101" pitchFamily="2" charset="-122"/>
                          </a:endParaRPr>
                        </a:p>
                      </a:txBody>
                      <a:tcPr marL="104690" marR="104690" marT="0" marB="0" anchor="ctr"/>
                    </a:tc>
                    <a:tc>
                      <a:txBody>
                        <a:bodyPr/>
                        <a:lstStyle/>
                        <a:p>
                          <a:pPr marL="0" marR="0" algn="ctr">
                            <a:spcBef>
                              <a:spcPts val="0"/>
                            </a:spcBef>
                            <a:spcAft>
                              <a:spcPts val="0"/>
                            </a:spcAft>
                          </a:pPr>
                          <a:r>
                            <a:rPr lang="en-US" sz="1300" b="0">
                              <a:effectLst/>
                            </a:rPr>
                            <a:t>0.4</a:t>
                          </a:r>
                          <a:endParaRPr lang="en-US" sz="1500" b="0">
                            <a:effectLst/>
                            <a:latin typeface="Times New Roman" panose="02020603050405020304" pitchFamily="18" charset="0"/>
                            <a:ea typeface="SimSun" panose="02010600030101010101" pitchFamily="2" charset="-122"/>
                          </a:endParaRPr>
                        </a:p>
                      </a:txBody>
                      <a:tcPr marL="104690" marR="104690" marT="0" marB="0"/>
                    </a:tc>
                    <a:tc>
                      <a:txBody>
                        <a:bodyPr/>
                        <a:lstStyle/>
                        <a:p>
                          <a:pPr marL="0" marR="0" algn="ctr">
                            <a:spcBef>
                              <a:spcPts val="0"/>
                            </a:spcBef>
                            <a:spcAft>
                              <a:spcPts val="0"/>
                            </a:spcAft>
                          </a:pPr>
                          <a:r>
                            <a:rPr lang="en-US" sz="1300" b="0">
                              <a:effectLst/>
                            </a:rPr>
                            <a:t>0.00</a:t>
                          </a:r>
                          <a:endParaRPr lang="en-US" sz="1500" b="0">
                            <a:effectLst/>
                            <a:latin typeface="Times New Roman" panose="02020603050405020304" pitchFamily="18" charset="0"/>
                            <a:ea typeface="SimSun" panose="02010600030101010101" pitchFamily="2" charset="-122"/>
                          </a:endParaRPr>
                        </a:p>
                      </a:txBody>
                      <a:tcPr marL="104690" marR="104690" marT="0" marB="0" anchor="ctr"/>
                    </a:tc>
                    <a:tc vMerge="1">
                      <a:txBody>
                        <a:bodyPr/>
                        <a:lstStyle/>
                        <a:p>
                          <a:endParaRPr lang="en-US"/>
                        </a:p>
                      </a:txBody>
                      <a:tcPr/>
                    </a:tc>
                    <a:tc>
                      <a:txBody>
                        <a:bodyPr/>
                        <a:lstStyle/>
                        <a:p>
                          <a:pPr marL="0" marR="0" algn="ctr">
                            <a:spcBef>
                              <a:spcPts val="0"/>
                            </a:spcBef>
                            <a:spcAft>
                              <a:spcPts val="0"/>
                            </a:spcAft>
                          </a:pPr>
                          <a:r>
                            <a:rPr lang="en-US" sz="1300" b="0" dirty="0">
                              <a:effectLst/>
                            </a:rPr>
                            <a:t>2.0</a:t>
                          </a:r>
                          <a:endParaRPr lang="en-US" sz="1500" b="0" dirty="0">
                            <a:effectLst/>
                            <a:latin typeface="Times New Roman" panose="02020603050405020304" pitchFamily="18" charset="0"/>
                            <a:ea typeface="SimSun" panose="02010600030101010101" pitchFamily="2" charset="-122"/>
                          </a:endParaRPr>
                        </a:p>
                      </a:txBody>
                      <a:tcPr marL="104690" marR="104690" marT="0" marB="0"/>
                    </a:tc>
                    <a:tc vMerge="1">
                      <a:txBody>
                        <a:bodyPr/>
                        <a:lstStyle/>
                        <a:p>
                          <a:endParaRPr lang="en-US"/>
                        </a:p>
                      </a:txBody>
                      <a:tcPr/>
                    </a:tc>
                    <a:extLst>
                      <a:ext uri="{0D108BD9-81ED-4DB2-BD59-A6C34878D82A}">
                        <a16:rowId xmlns:a16="http://schemas.microsoft.com/office/drawing/2014/main" val="3311950620"/>
                      </a:ext>
                    </a:extLst>
                  </a:tr>
                </a:tbl>
              </a:graphicData>
            </a:graphic>
          </p:graphicFrame>
        </mc:Choice>
        <mc:Fallback xmlns="">
          <p:graphicFrame>
            <p:nvGraphicFramePr>
              <p:cNvPr id="15" name="Table 14">
                <a:extLst>
                  <a:ext uri="{FF2B5EF4-FFF2-40B4-BE49-F238E27FC236}">
                    <a16:creationId xmlns:a16="http://schemas.microsoft.com/office/drawing/2014/main" id="{E697738F-D448-4F8D-B575-53666A7C6003}"/>
                  </a:ext>
                </a:extLst>
              </p:cNvPr>
              <p:cNvGraphicFramePr>
                <a:graphicFrameLocks noGrp="1"/>
              </p:cNvGraphicFramePr>
              <p:nvPr>
                <p:extLst>
                  <p:ext uri="{D42A27DB-BD31-4B8C-83A1-F6EECF244321}">
                    <p14:modId xmlns:p14="http://schemas.microsoft.com/office/powerpoint/2010/main" val="3751966914"/>
                  </p:ext>
                </p:extLst>
              </p:nvPr>
            </p:nvGraphicFramePr>
            <p:xfrm>
              <a:off x="5851712" y="1475173"/>
              <a:ext cx="6330695" cy="3631874"/>
            </p:xfrm>
            <a:graphic>
              <a:graphicData uri="http://schemas.openxmlformats.org/drawingml/2006/table">
                <a:tbl>
                  <a:tblPr firstRow="1" firstCol="1" bandRow="1">
                    <a:tableStyleId>{2D5ABB26-0587-4C30-8999-92F81FD0307C}</a:tableStyleId>
                  </a:tblPr>
                  <a:tblGrid>
                    <a:gridCol w="392954">
                      <a:extLst>
                        <a:ext uri="{9D8B030D-6E8A-4147-A177-3AD203B41FA5}">
                          <a16:colId xmlns:a16="http://schemas.microsoft.com/office/drawing/2014/main" val="339726321"/>
                        </a:ext>
                      </a:extLst>
                    </a:gridCol>
                    <a:gridCol w="613334">
                      <a:extLst>
                        <a:ext uri="{9D8B030D-6E8A-4147-A177-3AD203B41FA5}">
                          <a16:colId xmlns:a16="http://schemas.microsoft.com/office/drawing/2014/main" val="1129213669"/>
                        </a:ext>
                      </a:extLst>
                    </a:gridCol>
                    <a:gridCol w="234780">
                      <a:extLst>
                        <a:ext uri="{9D8B030D-6E8A-4147-A177-3AD203B41FA5}">
                          <a16:colId xmlns:a16="http://schemas.microsoft.com/office/drawing/2014/main" val="937359572"/>
                        </a:ext>
                      </a:extLst>
                    </a:gridCol>
                    <a:gridCol w="727089">
                      <a:extLst>
                        <a:ext uri="{9D8B030D-6E8A-4147-A177-3AD203B41FA5}">
                          <a16:colId xmlns:a16="http://schemas.microsoft.com/office/drawing/2014/main" val="3785920817"/>
                        </a:ext>
                      </a:extLst>
                    </a:gridCol>
                    <a:gridCol w="727089">
                      <a:extLst>
                        <a:ext uri="{9D8B030D-6E8A-4147-A177-3AD203B41FA5}">
                          <a16:colId xmlns:a16="http://schemas.microsoft.com/office/drawing/2014/main" val="2082623498"/>
                        </a:ext>
                      </a:extLst>
                    </a:gridCol>
                    <a:gridCol w="830959">
                      <a:extLst>
                        <a:ext uri="{9D8B030D-6E8A-4147-A177-3AD203B41FA5}">
                          <a16:colId xmlns:a16="http://schemas.microsoft.com/office/drawing/2014/main" val="2930600024"/>
                        </a:ext>
                      </a:extLst>
                    </a:gridCol>
                    <a:gridCol w="830959">
                      <a:extLst>
                        <a:ext uri="{9D8B030D-6E8A-4147-A177-3AD203B41FA5}">
                          <a16:colId xmlns:a16="http://schemas.microsoft.com/office/drawing/2014/main" val="1712899776"/>
                        </a:ext>
                      </a:extLst>
                    </a:gridCol>
                    <a:gridCol w="623221">
                      <a:extLst>
                        <a:ext uri="{9D8B030D-6E8A-4147-A177-3AD203B41FA5}">
                          <a16:colId xmlns:a16="http://schemas.microsoft.com/office/drawing/2014/main" val="1847884221"/>
                        </a:ext>
                      </a:extLst>
                    </a:gridCol>
                    <a:gridCol w="727089">
                      <a:extLst>
                        <a:ext uri="{9D8B030D-6E8A-4147-A177-3AD203B41FA5}">
                          <a16:colId xmlns:a16="http://schemas.microsoft.com/office/drawing/2014/main" val="2202105226"/>
                        </a:ext>
                      </a:extLst>
                    </a:gridCol>
                    <a:gridCol w="623221">
                      <a:extLst>
                        <a:ext uri="{9D8B030D-6E8A-4147-A177-3AD203B41FA5}">
                          <a16:colId xmlns:a16="http://schemas.microsoft.com/office/drawing/2014/main" val="3917817015"/>
                        </a:ext>
                      </a:extLst>
                    </a:gridCol>
                  </a:tblGrid>
                  <a:tr h="642620">
                    <a:tc>
                      <a:txBody>
                        <a:bodyPr/>
                        <a:lstStyle/>
                        <a:p>
                          <a:pPr marL="0" marR="0" algn="ctr">
                            <a:spcBef>
                              <a:spcPts val="0"/>
                            </a:spcBef>
                            <a:spcAft>
                              <a:spcPts val="0"/>
                            </a:spcAft>
                          </a:pPr>
                          <a:r>
                            <a:rPr lang="en-US" sz="1300" dirty="0">
                              <a:effectLst/>
                            </a:rPr>
                            <a:t> </a:t>
                          </a:r>
                          <a:endParaRPr lang="en-US" sz="1300" dirty="0">
                            <a:effectLst/>
                            <a:latin typeface="Times New Roman" panose="02020603050405020304" pitchFamily="18" charset="0"/>
                            <a:ea typeface="SimSun" panose="02010600030101010101" pitchFamily="2" charset="-122"/>
                          </a:endParaRPr>
                        </a:p>
                      </a:txBody>
                      <a:tcPr marL="104690" marR="104690" marT="0" marB="0" anchor="ctr">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300" dirty="0">
                              <a:effectLst/>
                            </a:rPr>
                            <a:t> </a:t>
                          </a:r>
                          <a:endParaRPr lang="en-US" sz="1500" dirty="0">
                            <a:effectLst/>
                            <a:latin typeface="Times New Roman" panose="02020603050405020304" pitchFamily="18" charset="0"/>
                            <a:ea typeface="SimSun" panose="02010600030101010101" pitchFamily="2" charset="-122"/>
                          </a:endParaRPr>
                        </a:p>
                      </a:txBody>
                      <a:tcPr marL="104690" marR="10469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endParaRPr lang="en-US" sz="1500">
                            <a:effectLst/>
                            <a:latin typeface="Times New Roman" panose="02020603050405020304" pitchFamily="18" charset="0"/>
                            <a:ea typeface="SimSun" panose="02010600030101010101" pitchFamily="2" charset="-122"/>
                          </a:endParaRPr>
                        </a:p>
                      </a:txBody>
                      <a:tcPr marL="104690" marR="10469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a:p>
                      </a:txBody>
                      <a:tcPr marL="104690" marR="104690" marT="0" marB="0" anchor="ctr">
                        <a:lnB w="12700" cap="flat" cmpd="sng" algn="ctr">
                          <a:solidFill>
                            <a:schemeClr val="tx1"/>
                          </a:solidFill>
                          <a:prstDash val="solid"/>
                          <a:round/>
                          <a:headEnd type="none" w="med" len="med"/>
                          <a:tailEnd type="none" w="med" len="med"/>
                        </a:lnB>
                        <a:blipFill>
                          <a:blip r:embed="rId6"/>
                          <a:stretch>
                            <a:fillRect l="-171429" r="-603361" b="-475472"/>
                          </a:stretch>
                        </a:blipFill>
                      </a:tcPr>
                    </a:tc>
                    <a:tc>
                      <a:txBody>
                        <a:bodyPr/>
                        <a:lstStyle/>
                        <a:p>
                          <a:endParaRPr lang="en-US"/>
                        </a:p>
                      </a:txBody>
                      <a:tcPr marL="104690" marR="104690" marT="0" marB="0" anchor="ctr">
                        <a:lnB w="12700" cap="flat" cmpd="sng" algn="ctr">
                          <a:solidFill>
                            <a:schemeClr val="tx1"/>
                          </a:solidFill>
                          <a:prstDash val="solid"/>
                          <a:round/>
                          <a:headEnd type="none" w="med" len="med"/>
                          <a:tailEnd type="none" w="med" len="med"/>
                        </a:lnB>
                        <a:blipFill>
                          <a:blip r:embed="rId6"/>
                          <a:stretch>
                            <a:fillRect l="-269167" r="-498333" b="-475472"/>
                          </a:stretch>
                        </a:blipFill>
                      </a:tcPr>
                    </a:tc>
                    <a:tc>
                      <a:txBody>
                        <a:bodyPr/>
                        <a:lstStyle/>
                        <a:p>
                          <a:endParaRPr lang="en-US"/>
                        </a:p>
                      </a:txBody>
                      <a:tcPr marL="104690" marR="104690" marT="0" marB="0" anchor="ctr">
                        <a:lnB w="12700" cap="flat" cmpd="sng" algn="ctr">
                          <a:solidFill>
                            <a:schemeClr val="tx1"/>
                          </a:solidFill>
                          <a:prstDash val="solid"/>
                          <a:round/>
                          <a:headEnd type="none" w="med" len="med"/>
                          <a:tailEnd type="none" w="med" len="med"/>
                        </a:lnB>
                        <a:blipFill>
                          <a:blip r:embed="rId6"/>
                          <a:stretch>
                            <a:fillRect l="-325735" r="-339706" b="-475472"/>
                          </a:stretch>
                        </a:blipFill>
                      </a:tcPr>
                    </a:tc>
                    <a:tc>
                      <a:txBody>
                        <a:bodyPr/>
                        <a:lstStyle/>
                        <a:p>
                          <a:endParaRPr lang="en-US"/>
                        </a:p>
                      </a:txBody>
                      <a:tcPr marL="104690" marR="104690" marT="0" marB="0" anchor="ctr">
                        <a:lnB w="12700" cap="flat" cmpd="sng" algn="ctr">
                          <a:solidFill>
                            <a:schemeClr val="tx1"/>
                          </a:solidFill>
                          <a:prstDash val="solid"/>
                          <a:round/>
                          <a:headEnd type="none" w="med" len="med"/>
                          <a:tailEnd type="none" w="med" len="med"/>
                        </a:lnB>
                        <a:blipFill>
                          <a:blip r:embed="rId6"/>
                          <a:stretch>
                            <a:fillRect l="-422628" r="-237226" b="-475472"/>
                          </a:stretch>
                        </a:blipFill>
                      </a:tcPr>
                    </a:tc>
                    <a:tc>
                      <a:txBody>
                        <a:bodyPr/>
                        <a:lstStyle/>
                        <a:p>
                          <a:endParaRPr lang="en-US"/>
                        </a:p>
                      </a:txBody>
                      <a:tcPr marL="104690" marR="104690" marT="0" marB="0" anchor="ctr">
                        <a:lnB w="12700" cap="flat" cmpd="sng" algn="ctr">
                          <a:solidFill>
                            <a:schemeClr val="tx1"/>
                          </a:solidFill>
                          <a:prstDash val="solid"/>
                          <a:round/>
                          <a:headEnd type="none" w="med" len="med"/>
                          <a:tailEnd type="none" w="med" len="med"/>
                        </a:lnB>
                        <a:blipFill>
                          <a:blip r:embed="rId6"/>
                          <a:stretch>
                            <a:fillRect l="-701961" r="-218627" b="-475472"/>
                          </a:stretch>
                        </a:blipFill>
                      </a:tcPr>
                    </a:tc>
                    <a:tc>
                      <a:txBody>
                        <a:bodyPr/>
                        <a:lstStyle/>
                        <a:p>
                          <a:endParaRPr lang="en-US"/>
                        </a:p>
                      </a:txBody>
                      <a:tcPr marL="104690" marR="104690" marT="0" marB="0" anchor="ctr">
                        <a:lnB w="12700" cap="flat" cmpd="sng" algn="ctr">
                          <a:solidFill>
                            <a:schemeClr val="tx1"/>
                          </a:solidFill>
                          <a:prstDash val="solid"/>
                          <a:round/>
                          <a:headEnd type="none" w="med" len="med"/>
                          <a:tailEnd type="none" w="med" len="med"/>
                        </a:lnB>
                        <a:blipFill>
                          <a:blip r:embed="rId6"/>
                          <a:stretch>
                            <a:fillRect l="-681667" r="-85833" b="-475472"/>
                          </a:stretch>
                        </a:blipFill>
                      </a:tcPr>
                    </a:tc>
                    <a:tc>
                      <a:txBody>
                        <a:bodyPr/>
                        <a:lstStyle/>
                        <a:p>
                          <a:endParaRPr lang="en-US"/>
                        </a:p>
                      </a:txBody>
                      <a:tcPr marL="104690" marR="104690" marT="0" marB="0" anchor="ctr">
                        <a:lnB w="12700" cap="flat" cmpd="sng" algn="ctr">
                          <a:solidFill>
                            <a:schemeClr val="tx1"/>
                          </a:solidFill>
                          <a:prstDash val="solid"/>
                          <a:round/>
                          <a:headEnd type="none" w="med" len="med"/>
                          <a:tailEnd type="none" w="med" len="med"/>
                        </a:lnB>
                        <a:blipFill>
                          <a:blip r:embed="rId6"/>
                          <a:stretch>
                            <a:fillRect l="-919608" r="-980" b="-475472"/>
                          </a:stretch>
                        </a:blipFill>
                      </a:tcPr>
                    </a:tc>
                    <a:extLst>
                      <a:ext uri="{0D108BD9-81ED-4DB2-BD59-A6C34878D82A}">
                        <a16:rowId xmlns:a16="http://schemas.microsoft.com/office/drawing/2014/main" val="4140930880"/>
                      </a:ext>
                    </a:extLst>
                  </a:tr>
                  <a:tr h="228600">
                    <a:tc rowSpan="4">
                      <a:txBody>
                        <a:bodyPr/>
                        <a:lstStyle/>
                        <a:p>
                          <a:pPr marL="0" marR="0" algn="ctr">
                            <a:spcBef>
                              <a:spcPts val="0"/>
                            </a:spcBef>
                            <a:spcAft>
                              <a:spcPts val="0"/>
                            </a:spcAft>
                          </a:pPr>
                          <a:r>
                            <a:rPr lang="en-US" sz="1300" b="1" dirty="0">
                              <a:effectLst/>
                            </a:rPr>
                            <a:t>LQR</a:t>
                          </a:r>
                          <a:endParaRPr lang="en-US" sz="1300" b="1" dirty="0">
                            <a:effectLst/>
                            <a:latin typeface="Times New Roman" panose="02020603050405020304" pitchFamily="18" charset="0"/>
                            <a:ea typeface="SimSun" panose="02010600030101010101" pitchFamily="2" charset="-122"/>
                          </a:endParaRPr>
                        </a:p>
                      </a:txBody>
                      <a:tcPr marL="82455" marR="82455" marT="41228" marB="4122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104690" marR="10469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6"/>
                          <a:stretch>
                            <a:fillRect l="-65000" t="-286486" r="-876000" b="-1262162"/>
                          </a:stretch>
                        </a:blipFill>
                      </a:tcPr>
                    </a:tc>
                    <a:tc>
                      <a:txBody>
                        <a:bodyPr/>
                        <a:lstStyle/>
                        <a:p>
                          <a:pPr marL="0" marR="0" algn="ctr">
                            <a:spcBef>
                              <a:spcPts val="0"/>
                            </a:spcBef>
                            <a:spcAft>
                              <a:spcPts val="0"/>
                            </a:spcAft>
                          </a:pPr>
                          <a:endParaRPr lang="en-US" sz="1500">
                            <a:effectLst/>
                            <a:latin typeface="Times New Roman" panose="02020603050405020304" pitchFamily="18" charset="0"/>
                            <a:ea typeface="SimSun" panose="02010600030101010101" pitchFamily="2" charset="-122"/>
                          </a:endParaRPr>
                        </a:p>
                      </a:txBody>
                      <a:tcPr marL="104690" marR="10469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algn="ctr">
                            <a:spcBef>
                              <a:spcPts val="0"/>
                            </a:spcBef>
                            <a:spcAft>
                              <a:spcPts val="0"/>
                            </a:spcAft>
                          </a:pPr>
                          <a:r>
                            <a:rPr lang="en-US" sz="1300" b="0" dirty="0">
                              <a:solidFill>
                                <a:srgbClr val="E84A27"/>
                              </a:solidFill>
                              <a:effectLst/>
                            </a:rPr>
                            <a:t>15.3</a:t>
                          </a:r>
                          <a:endParaRPr lang="en-US" sz="1500" b="0" dirty="0">
                            <a:solidFill>
                              <a:srgbClr val="E84A27"/>
                            </a:solidFill>
                            <a:effectLst/>
                            <a:latin typeface="Times New Roman" panose="02020603050405020304" pitchFamily="18" charset="0"/>
                            <a:ea typeface="SimSun" panose="02010600030101010101" pitchFamily="2" charset="-122"/>
                          </a:endParaRPr>
                        </a:p>
                      </a:txBody>
                      <a:tcPr marL="104690" marR="104690" marT="0" marB="0" anchor="ctr">
                        <a:lnT w="12700" cap="flat" cmpd="sng" algn="ctr">
                          <a:solidFill>
                            <a:schemeClr val="tx1"/>
                          </a:solidFill>
                          <a:prstDash val="solid"/>
                          <a:round/>
                          <a:headEnd type="none" w="med" len="med"/>
                          <a:tailEnd type="none" w="med" len="med"/>
                        </a:lnT>
                      </a:tcPr>
                    </a:tc>
                    <a:tc>
                      <a:txBody>
                        <a:bodyPr/>
                        <a:lstStyle/>
                        <a:p>
                          <a:pPr marL="0" marR="0" algn="ctr">
                            <a:spcBef>
                              <a:spcPts val="0"/>
                            </a:spcBef>
                            <a:spcAft>
                              <a:spcPts val="0"/>
                            </a:spcAft>
                          </a:pPr>
                          <a:r>
                            <a:rPr lang="en-US" sz="1300" b="0" dirty="0">
                              <a:solidFill>
                                <a:srgbClr val="E84A27"/>
                              </a:solidFill>
                              <a:effectLst/>
                            </a:rPr>
                            <a:t>10.6</a:t>
                          </a:r>
                          <a:endParaRPr lang="en-US" sz="1500" b="0" dirty="0">
                            <a:solidFill>
                              <a:srgbClr val="E84A27"/>
                            </a:solidFill>
                            <a:effectLst/>
                            <a:latin typeface="Times New Roman" panose="02020603050405020304" pitchFamily="18" charset="0"/>
                            <a:ea typeface="SimSun" panose="02010600030101010101" pitchFamily="2" charset="-122"/>
                          </a:endParaRPr>
                        </a:p>
                      </a:txBody>
                      <a:tcPr marL="104690" marR="104690" marT="0" marB="0" anchor="ctr">
                        <a:lnT w="12700" cap="flat" cmpd="sng" algn="ctr">
                          <a:solidFill>
                            <a:schemeClr val="tx1"/>
                          </a:solidFill>
                          <a:prstDash val="solid"/>
                          <a:round/>
                          <a:headEnd type="none" w="med" len="med"/>
                          <a:tailEnd type="none" w="med" len="med"/>
                        </a:lnT>
                      </a:tcPr>
                    </a:tc>
                    <a:tc>
                      <a:txBody>
                        <a:bodyPr/>
                        <a:lstStyle/>
                        <a:p>
                          <a:pPr marL="0" marR="0" algn="ctr">
                            <a:spcBef>
                              <a:spcPts val="0"/>
                            </a:spcBef>
                            <a:spcAft>
                              <a:spcPts val="0"/>
                            </a:spcAft>
                          </a:pPr>
                          <a:r>
                            <a:rPr lang="en-US" sz="1300" b="0">
                              <a:effectLst/>
                            </a:rPr>
                            <a:t>0.02</a:t>
                          </a:r>
                          <a:endParaRPr lang="en-US" sz="1500" b="0">
                            <a:effectLst/>
                            <a:latin typeface="Times New Roman" panose="02020603050405020304" pitchFamily="18" charset="0"/>
                            <a:ea typeface="SimSun" panose="02010600030101010101" pitchFamily="2" charset="-122"/>
                          </a:endParaRPr>
                        </a:p>
                      </a:txBody>
                      <a:tcPr marL="104690" marR="104690" marT="0" marB="0" anchor="ctr">
                        <a:lnT w="12700" cap="flat" cmpd="sng" algn="ctr">
                          <a:solidFill>
                            <a:schemeClr val="tx1"/>
                          </a:solidFill>
                          <a:prstDash val="solid"/>
                          <a:round/>
                          <a:headEnd type="none" w="med" len="med"/>
                          <a:tailEnd type="none" w="med" len="med"/>
                        </a:lnT>
                      </a:tcPr>
                    </a:tc>
                    <a:tc>
                      <a:txBody>
                        <a:bodyPr/>
                        <a:lstStyle/>
                        <a:p>
                          <a:pPr marL="0" marR="0" algn="ctr">
                            <a:spcBef>
                              <a:spcPts val="0"/>
                            </a:spcBef>
                            <a:spcAft>
                              <a:spcPts val="0"/>
                            </a:spcAft>
                          </a:pPr>
                          <a:r>
                            <a:rPr lang="en-US" sz="1300" b="0">
                              <a:effectLst/>
                            </a:rPr>
                            <a:t>0.02</a:t>
                          </a:r>
                          <a:endParaRPr lang="en-US" sz="1500" b="0">
                            <a:effectLst/>
                            <a:latin typeface="Times New Roman" panose="02020603050405020304" pitchFamily="18" charset="0"/>
                            <a:ea typeface="SimSun" panose="02010600030101010101" pitchFamily="2" charset="-122"/>
                          </a:endParaRPr>
                        </a:p>
                      </a:txBody>
                      <a:tcPr marL="104690" marR="104690" marT="0" marB="0" anchor="ctr">
                        <a:lnT w="12700" cap="flat" cmpd="sng" algn="ctr">
                          <a:solidFill>
                            <a:schemeClr val="tx1"/>
                          </a:solidFill>
                          <a:prstDash val="solid"/>
                          <a:round/>
                          <a:headEnd type="none" w="med" len="med"/>
                          <a:tailEnd type="none" w="med" len="med"/>
                        </a:lnT>
                      </a:tcPr>
                    </a:tc>
                    <a:tc rowSpan="4">
                      <a:txBody>
                        <a:bodyPr/>
                        <a:lstStyle/>
                        <a:p>
                          <a:pPr marL="0" marR="0" algn="ctr">
                            <a:spcBef>
                              <a:spcPts val="0"/>
                            </a:spcBef>
                            <a:spcAft>
                              <a:spcPts val="0"/>
                            </a:spcAft>
                          </a:pPr>
                          <a:r>
                            <a:rPr lang="en-US" sz="1300" b="0" dirty="0">
                              <a:solidFill>
                                <a:srgbClr val="E84A27"/>
                              </a:solidFill>
                              <a:effectLst/>
                            </a:rPr>
                            <a:t>18.0</a:t>
                          </a:r>
                          <a:endParaRPr lang="en-US" sz="1500" b="0" dirty="0">
                            <a:solidFill>
                              <a:srgbClr val="E84A27"/>
                            </a:solidFill>
                            <a:effectLst/>
                            <a:latin typeface="Times New Roman" panose="02020603050405020304" pitchFamily="18" charset="0"/>
                            <a:ea typeface="SimSun" panose="02010600030101010101" pitchFamily="2" charset="-122"/>
                          </a:endParaRPr>
                        </a:p>
                      </a:txBody>
                      <a:tcPr marL="82455" marR="82455" marT="41228" marB="4122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300" b="0" dirty="0">
                              <a:solidFill>
                                <a:srgbClr val="E84A27"/>
                              </a:solidFill>
                              <a:effectLst/>
                            </a:rPr>
                            <a:t>80.0</a:t>
                          </a:r>
                          <a:endParaRPr lang="en-US" sz="1500" b="0" dirty="0">
                            <a:solidFill>
                              <a:srgbClr val="E84A27"/>
                            </a:solidFill>
                            <a:effectLst/>
                            <a:latin typeface="Times New Roman" panose="02020603050405020304" pitchFamily="18" charset="0"/>
                            <a:ea typeface="SimSun" panose="02010600030101010101" pitchFamily="2" charset="-122"/>
                          </a:endParaRPr>
                        </a:p>
                      </a:txBody>
                      <a:tcPr marL="104690" marR="104690" marT="0" marB="0" anchor="ctr">
                        <a:lnT w="12700" cap="flat" cmpd="sng" algn="ctr">
                          <a:solidFill>
                            <a:schemeClr val="tx1"/>
                          </a:solidFill>
                          <a:prstDash val="solid"/>
                          <a:round/>
                          <a:headEnd type="none" w="med" len="med"/>
                          <a:tailEnd type="none" w="med" len="med"/>
                        </a:lnT>
                      </a:tcPr>
                    </a:tc>
                    <a:tc rowSpan="4">
                      <a:txBody>
                        <a:bodyPr/>
                        <a:lstStyle/>
                        <a:p>
                          <a:pPr marL="0" marR="0" algn="ctr">
                            <a:spcBef>
                              <a:spcPts val="0"/>
                            </a:spcBef>
                            <a:spcAft>
                              <a:spcPts val="0"/>
                            </a:spcAft>
                          </a:pPr>
                          <a:r>
                            <a:rPr lang="en-US" sz="1300" b="0" dirty="0">
                              <a:solidFill>
                                <a:srgbClr val="E84A27"/>
                              </a:solidFill>
                              <a:effectLst/>
                            </a:rPr>
                            <a:t>0.12</a:t>
                          </a:r>
                          <a:endParaRPr lang="en-US" sz="1500" b="0" dirty="0">
                            <a:solidFill>
                              <a:srgbClr val="E84A27"/>
                            </a:solidFill>
                            <a:effectLst/>
                            <a:latin typeface="Times New Roman" panose="02020603050405020304" pitchFamily="18" charset="0"/>
                            <a:ea typeface="SimSun" panose="02010600030101010101" pitchFamily="2" charset="-122"/>
                          </a:endParaRPr>
                        </a:p>
                      </a:txBody>
                      <a:tcPr marL="82455" marR="82455" marT="41228" marB="4122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929670"/>
                      </a:ext>
                    </a:extLst>
                  </a:tr>
                  <a:tr h="228600">
                    <a:tc vMerge="1">
                      <a:txBody>
                        <a:bodyPr/>
                        <a:lstStyle/>
                        <a:p>
                          <a:endParaRPr lang="en-US"/>
                        </a:p>
                      </a:txBody>
                      <a:tcPr/>
                    </a:tc>
                    <a:tc>
                      <a:txBody>
                        <a:bodyPr/>
                        <a:lstStyle/>
                        <a:p>
                          <a:endParaRPr lang="en-US"/>
                        </a:p>
                      </a:txBody>
                      <a:tcPr marL="104690" marR="104690" marT="0" marB="0" anchor="ctr">
                        <a:lnR w="12700" cap="flat" cmpd="sng" algn="ctr">
                          <a:solidFill>
                            <a:schemeClr val="tx1"/>
                          </a:solidFill>
                          <a:prstDash val="solid"/>
                          <a:round/>
                          <a:headEnd type="none" w="med" len="med"/>
                          <a:tailEnd type="none" w="med" len="med"/>
                        </a:lnR>
                        <a:blipFill>
                          <a:blip r:embed="rId6"/>
                          <a:stretch>
                            <a:fillRect l="-65000" t="-376316" r="-876000" b="-1128947"/>
                          </a:stretch>
                        </a:blipFill>
                      </a:tcPr>
                    </a:tc>
                    <a:tc>
                      <a:txBody>
                        <a:bodyPr/>
                        <a:lstStyle/>
                        <a:p>
                          <a:pPr marL="0" marR="0" algn="ctr">
                            <a:spcBef>
                              <a:spcPts val="0"/>
                            </a:spcBef>
                            <a:spcAft>
                              <a:spcPts val="0"/>
                            </a:spcAft>
                          </a:pPr>
                          <a:endParaRPr lang="en-US" sz="1500">
                            <a:effectLst/>
                            <a:latin typeface="Times New Roman" panose="02020603050405020304" pitchFamily="18" charset="0"/>
                            <a:ea typeface="SimSun" panose="02010600030101010101" pitchFamily="2" charset="-122"/>
                          </a:endParaRPr>
                        </a:p>
                      </a:txBody>
                      <a:tcPr marL="104690" marR="104690" marT="0" marB="0" anchor="ctr">
                        <a:lnL w="12700" cap="flat" cmpd="sng" algn="ctr">
                          <a:solidFill>
                            <a:schemeClr val="tx1"/>
                          </a:solidFill>
                          <a:prstDash val="solid"/>
                          <a:round/>
                          <a:headEnd type="none" w="med" len="med"/>
                          <a:tailEnd type="none" w="med" len="med"/>
                        </a:lnL>
                      </a:tcPr>
                    </a:tc>
                    <a:tc>
                      <a:txBody>
                        <a:bodyPr/>
                        <a:lstStyle/>
                        <a:p>
                          <a:pPr marL="0" marR="0" algn="ctr">
                            <a:spcBef>
                              <a:spcPts val="0"/>
                            </a:spcBef>
                            <a:spcAft>
                              <a:spcPts val="0"/>
                            </a:spcAft>
                          </a:pPr>
                          <a:r>
                            <a:rPr lang="en-US" sz="1300" b="0" dirty="0">
                              <a:solidFill>
                                <a:srgbClr val="E84A27"/>
                              </a:solidFill>
                              <a:effectLst/>
                            </a:rPr>
                            <a:t>3.8</a:t>
                          </a:r>
                          <a:endParaRPr lang="en-US" sz="1500" b="0" dirty="0">
                            <a:solidFill>
                              <a:srgbClr val="E84A27"/>
                            </a:solidFill>
                            <a:effectLst/>
                            <a:latin typeface="Times New Roman" panose="02020603050405020304" pitchFamily="18" charset="0"/>
                            <a:ea typeface="SimSun" panose="02010600030101010101" pitchFamily="2" charset="-122"/>
                          </a:endParaRPr>
                        </a:p>
                      </a:txBody>
                      <a:tcPr marL="104690" marR="104690" marT="0" marB="0" anchor="ctr"/>
                    </a:tc>
                    <a:tc>
                      <a:txBody>
                        <a:bodyPr/>
                        <a:lstStyle/>
                        <a:p>
                          <a:pPr marL="0" marR="0" algn="ctr">
                            <a:spcBef>
                              <a:spcPts val="0"/>
                            </a:spcBef>
                            <a:spcAft>
                              <a:spcPts val="0"/>
                            </a:spcAft>
                          </a:pPr>
                          <a:r>
                            <a:rPr lang="en-US" sz="1300" b="0" dirty="0">
                              <a:effectLst/>
                            </a:rPr>
                            <a:t>-</a:t>
                          </a:r>
                          <a:endParaRPr lang="en-US" sz="1500" b="0" dirty="0">
                            <a:effectLst/>
                            <a:latin typeface="Times New Roman" panose="02020603050405020304" pitchFamily="18" charset="0"/>
                            <a:ea typeface="SimSun" panose="02010600030101010101" pitchFamily="2" charset="-122"/>
                          </a:endParaRPr>
                        </a:p>
                      </a:txBody>
                      <a:tcPr marL="104690" marR="104690" marT="0" marB="0" anchor="ctr"/>
                    </a:tc>
                    <a:tc>
                      <a:txBody>
                        <a:bodyPr/>
                        <a:lstStyle/>
                        <a:p>
                          <a:pPr marL="0" marR="0" algn="ctr">
                            <a:spcBef>
                              <a:spcPts val="0"/>
                            </a:spcBef>
                            <a:spcAft>
                              <a:spcPts val="0"/>
                            </a:spcAft>
                          </a:pPr>
                          <a:r>
                            <a:rPr lang="en-US" sz="1300" b="0">
                              <a:effectLst/>
                            </a:rPr>
                            <a:t>0.04</a:t>
                          </a:r>
                          <a:endParaRPr lang="en-US" sz="1500" b="0">
                            <a:effectLst/>
                            <a:latin typeface="Times New Roman" panose="02020603050405020304" pitchFamily="18" charset="0"/>
                            <a:ea typeface="SimSun" panose="02010600030101010101" pitchFamily="2" charset="-122"/>
                          </a:endParaRPr>
                        </a:p>
                      </a:txBody>
                      <a:tcPr marL="104690" marR="104690" marT="0" marB="0" anchor="ctr"/>
                    </a:tc>
                    <a:tc>
                      <a:txBody>
                        <a:bodyPr/>
                        <a:lstStyle/>
                        <a:p>
                          <a:pPr marL="0" marR="0" algn="ctr">
                            <a:spcBef>
                              <a:spcPts val="0"/>
                            </a:spcBef>
                            <a:spcAft>
                              <a:spcPts val="0"/>
                            </a:spcAft>
                          </a:pPr>
                          <a:r>
                            <a:rPr lang="en-US" sz="1300" b="0">
                              <a:effectLst/>
                            </a:rPr>
                            <a:t>0.005</a:t>
                          </a:r>
                          <a:endParaRPr lang="en-US" sz="1500" b="0">
                            <a:effectLst/>
                            <a:latin typeface="Times New Roman" panose="02020603050405020304" pitchFamily="18" charset="0"/>
                            <a:ea typeface="SimSun" panose="02010600030101010101" pitchFamily="2" charset="-122"/>
                          </a:endParaRPr>
                        </a:p>
                      </a:txBody>
                      <a:tcPr marL="104690" marR="104690" marT="0" marB="0" anchor="ctr"/>
                    </a:tc>
                    <a:tc vMerge="1">
                      <a:txBody>
                        <a:bodyPr/>
                        <a:lstStyle/>
                        <a:p>
                          <a:endParaRPr lang="en-US"/>
                        </a:p>
                      </a:txBody>
                      <a:tcPr/>
                    </a:tc>
                    <a:tc>
                      <a:txBody>
                        <a:bodyPr/>
                        <a:lstStyle/>
                        <a:p>
                          <a:pPr marL="0" marR="0" algn="ctr">
                            <a:spcBef>
                              <a:spcPts val="0"/>
                            </a:spcBef>
                            <a:spcAft>
                              <a:spcPts val="0"/>
                            </a:spcAft>
                          </a:pPr>
                          <a:r>
                            <a:rPr lang="en-US" sz="1300" b="0" dirty="0">
                              <a:solidFill>
                                <a:srgbClr val="E84A27"/>
                              </a:solidFill>
                              <a:effectLst/>
                            </a:rPr>
                            <a:t>20.1</a:t>
                          </a:r>
                          <a:endParaRPr lang="en-US" sz="1500" b="0" dirty="0">
                            <a:solidFill>
                              <a:srgbClr val="E84A27"/>
                            </a:solidFill>
                            <a:effectLst/>
                            <a:latin typeface="Times New Roman" panose="02020603050405020304" pitchFamily="18" charset="0"/>
                            <a:ea typeface="SimSun" panose="02010600030101010101" pitchFamily="2" charset="-122"/>
                          </a:endParaRPr>
                        </a:p>
                      </a:txBody>
                      <a:tcPr marL="104690" marR="104690" marT="0" marB="0" anchor="ctr"/>
                    </a:tc>
                    <a:tc vMerge="1">
                      <a:txBody>
                        <a:bodyPr/>
                        <a:lstStyle/>
                        <a:p>
                          <a:endParaRPr lang="en-US"/>
                        </a:p>
                      </a:txBody>
                      <a:tcPr/>
                    </a:tc>
                    <a:extLst>
                      <a:ext uri="{0D108BD9-81ED-4DB2-BD59-A6C34878D82A}">
                        <a16:rowId xmlns:a16="http://schemas.microsoft.com/office/drawing/2014/main" val="563936938"/>
                      </a:ext>
                    </a:extLst>
                  </a:tr>
                  <a:tr h="310618">
                    <a:tc vMerge="1">
                      <a:txBody>
                        <a:bodyPr/>
                        <a:lstStyle/>
                        <a:p>
                          <a:endParaRPr lang="en-US"/>
                        </a:p>
                      </a:txBody>
                      <a:tcPr/>
                    </a:tc>
                    <a:tc>
                      <a:txBody>
                        <a:bodyPr/>
                        <a:lstStyle/>
                        <a:p>
                          <a:endParaRPr lang="en-US"/>
                        </a:p>
                      </a:txBody>
                      <a:tcPr marL="104690" marR="104690" marT="0" marB="0" anchor="ctr">
                        <a:lnR w="12700" cap="flat" cmpd="sng" algn="ctr">
                          <a:solidFill>
                            <a:schemeClr val="tx1"/>
                          </a:solidFill>
                          <a:prstDash val="solid"/>
                          <a:round/>
                          <a:headEnd type="none" w="med" len="med"/>
                          <a:tailEnd type="none" w="med" len="med"/>
                        </a:lnR>
                        <a:blipFill>
                          <a:blip r:embed="rId6"/>
                          <a:stretch>
                            <a:fillRect l="-65000" t="-354902" r="-876000" b="-741176"/>
                          </a:stretch>
                        </a:blipFill>
                      </a:tcPr>
                    </a:tc>
                    <a:tc>
                      <a:txBody>
                        <a:bodyPr/>
                        <a:lstStyle/>
                        <a:p>
                          <a:pPr marL="0" marR="0" algn="ctr">
                            <a:spcBef>
                              <a:spcPts val="0"/>
                            </a:spcBef>
                            <a:spcAft>
                              <a:spcPts val="0"/>
                            </a:spcAft>
                          </a:pPr>
                          <a:endParaRPr lang="en-US" sz="1500">
                            <a:effectLst/>
                            <a:latin typeface="Times New Roman" panose="02020603050405020304" pitchFamily="18" charset="0"/>
                            <a:ea typeface="SimSun" panose="02010600030101010101" pitchFamily="2" charset="-122"/>
                          </a:endParaRPr>
                        </a:p>
                      </a:txBody>
                      <a:tcPr marL="104690" marR="104690" marT="0" marB="0" anchor="ctr">
                        <a:lnL w="12700" cap="flat" cmpd="sng" algn="ctr">
                          <a:solidFill>
                            <a:schemeClr val="tx1"/>
                          </a:solidFill>
                          <a:prstDash val="solid"/>
                          <a:round/>
                          <a:headEnd type="none" w="med" len="med"/>
                          <a:tailEnd type="none" w="med" len="med"/>
                        </a:lnL>
                      </a:tcPr>
                    </a:tc>
                    <a:tc>
                      <a:txBody>
                        <a:bodyPr/>
                        <a:lstStyle/>
                        <a:p>
                          <a:pPr marL="0" marR="0" algn="ctr">
                            <a:spcBef>
                              <a:spcPts val="0"/>
                            </a:spcBef>
                            <a:spcAft>
                              <a:spcPts val="0"/>
                            </a:spcAft>
                          </a:pPr>
                          <a:r>
                            <a:rPr lang="en-US" sz="1300" b="0" dirty="0">
                              <a:effectLst/>
                            </a:rPr>
                            <a:t>0.2</a:t>
                          </a:r>
                          <a:endParaRPr lang="en-US" sz="1500" b="0" dirty="0">
                            <a:effectLst/>
                            <a:latin typeface="Times New Roman" panose="02020603050405020304" pitchFamily="18" charset="0"/>
                            <a:ea typeface="SimSun" panose="02010600030101010101" pitchFamily="2" charset="-122"/>
                          </a:endParaRPr>
                        </a:p>
                      </a:txBody>
                      <a:tcPr marL="104690" marR="104690" marT="0" marB="0" anchor="ctr"/>
                    </a:tc>
                    <a:tc>
                      <a:txBody>
                        <a:bodyPr/>
                        <a:lstStyle/>
                        <a:p>
                          <a:pPr marL="0" marR="0" algn="ctr">
                            <a:spcBef>
                              <a:spcPts val="0"/>
                            </a:spcBef>
                            <a:spcAft>
                              <a:spcPts val="0"/>
                            </a:spcAft>
                          </a:pPr>
                          <a:r>
                            <a:rPr lang="en-US" sz="1300" b="0" dirty="0">
                              <a:effectLst/>
                            </a:rPr>
                            <a:t>-</a:t>
                          </a:r>
                          <a:endParaRPr lang="en-US" sz="1500" b="0" dirty="0">
                            <a:effectLst/>
                            <a:latin typeface="Times New Roman" panose="02020603050405020304" pitchFamily="18" charset="0"/>
                            <a:ea typeface="SimSun" panose="02010600030101010101" pitchFamily="2" charset="-122"/>
                          </a:endParaRPr>
                        </a:p>
                      </a:txBody>
                      <a:tcPr marL="104690" marR="104690" marT="0" marB="0" anchor="ctr"/>
                    </a:tc>
                    <a:tc>
                      <a:txBody>
                        <a:bodyPr/>
                        <a:lstStyle/>
                        <a:p>
                          <a:pPr marL="0" marR="0" algn="ctr">
                            <a:spcBef>
                              <a:spcPts val="0"/>
                            </a:spcBef>
                            <a:spcAft>
                              <a:spcPts val="0"/>
                            </a:spcAft>
                          </a:pPr>
                          <a:r>
                            <a:rPr lang="en-US" sz="1300" b="0">
                              <a:effectLst/>
                            </a:rPr>
                            <a:t>0.05</a:t>
                          </a:r>
                          <a:endParaRPr lang="en-US" sz="1500" b="0">
                            <a:effectLst/>
                            <a:latin typeface="Times New Roman" panose="02020603050405020304" pitchFamily="18" charset="0"/>
                            <a:ea typeface="SimSun" panose="02010600030101010101" pitchFamily="2" charset="-122"/>
                          </a:endParaRPr>
                        </a:p>
                      </a:txBody>
                      <a:tcPr marL="104690" marR="104690" marT="0" marB="0" anchor="ctr"/>
                    </a:tc>
                    <a:tc>
                      <a:txBody>
                        <a:bodyPr/>
                        <a:lstStyle/>
                        <a:p>
                          <a:pPr marL="0" marR="0" algn="ctr">
                            <a:spcBef>
                              <a:spcPts val="0"/>
                            </a:spcBef>
                            <a:spcAft>
                              <a:spcPts val="0"/>
                            </a:spcAft>
                          </a:pPr>
                          <a:r>
                            <a:rPr lang="en-US" sz="1300" b="0">
                              <a:effectLst/>
                            </a:rPr>
                            <a:t>-0.001</a:t>
                          </a:r>
                          <a:endParaRPr lang="en-US" sz="1500" b="0">
                            <a:effectLst/>
                            <a:latin typeface="Times New Roman" panose="02020603050405020304" pitchFamily="18" charset="0"/>
                            <a:ea typeface="SimSun" panose="02010600030101010101" pitchFamily="2" charset="-122"/>
                          </a:endParaRPr>
                        </a:p>
                      </a:txBody>
                      <a:tcPr marL="104690" marR="104690" marT="0" marB="0" anchor="ctr"/>
                    </a:tc>
                    <a:tc vMerge="1">
                      <a:txBody>
                        <a:bodyPr/>
                        <a:lstStyle/>
                        <a:p>
                          <a:endParaRPr lang="en-US"/>
                        </a:p>
                      </a:txBody>
                      <a:tcPr/>
                    </a:tc>
                    <a:tc>
                      <a:txBody>
                        <a:bodyPr/>
                        <a:lstStyle/>
                        <a:p>
                          <a:pPr marL="0" marR="0" algn="ctr">
                            <a:spcBef>
                              <a:spcPts val="0"/>
                            </a:spcBef>
                            <a:spcAft>
                              <a:spcPts val="0"/>
                            </a:spcAft>
                          </a:pPr>
                          <a:r>
                            <a:rPr lang="en-US" sz="1300" b="0" dirty="0">
                              <a:effectLst/>
                            </a:rPr>
                            <a:t>1.04</a:t>
                          </a:r>
                          <a:endParaRPr lang="en-US" sz="1500" b="0" dirty="0">
                            <a:effectLst/>
                            <a:latin typeface="Times New Roman" panose="02020603050405020304" pitchFamily="18" charset="0"/>
                            <a:ea typeface="SimSun" panose="02010600030101010101" pitchFamily="2" charset="-122"/>
                          </a:endParaRPr>
                        </a:p>
                      </a:txBody>
                      <a:tcPr marL="104690" marR="104690" marT="0" marB="0" anchor="ctr"/>
                    </a:tc>
                    <a:tc vMerge="1">
                      <a:txBody>
                        <a:bodyPr/>
                        <a:lstStyle/>
                        <a:p>
                          <a:endParaRPr lang="en-US"/>
                        </a:p>
                      </a:txBody>
                      <a:tcPr/>
                    </a:tc>
                    <a:extLst>
                      <a:ext uri="{0D108BD9-81ED-4DB2-BD59-A6C34878D82A}">
                        <a16:rowId xmlns:a16="http://schemas.microsoft.com/office/drawing/2014/main" val="3019049274"/>
                      </a:ext>
                    </a:extLst>
                  </a:tr>
                  <a:tr h="310618">
                    <a:tc vMerge="1">
                      <a:txBody>
                        <a:bodyPr/>
                        <a:lstStyle/>
                        <a:p>
                          <a:endParaRPr lang="en-US"/>
                        </a:p>
                      </a:txBody>
                      <a:tcPr/>
                    </a:tc>
                    <a:tc>
                      <a:txBody>
                        <a:bodyPr/>
                        <a:lstStyle/>
                        <a:p>
                          <a:endParaRPr lang="en-US"/>
                        </a:p>
                      </a:txBody>
                      <a:tcPr marL="104690" marR="10469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6"/>
                          <a:stretch>
                            <a:fillRect l="-65000" t="-454902" r="-876000" b="-641176"/>
                          </a:stretch>
                        </a:blipFill>
                      </a:tcPr>
                    </a:tc>
                    <a:tc>
                      <a:txBody>
                        <a:bodyPr/>
                        <a:lstStyle/>
                        <a:p>
                          <a:pPr marL="0" marR="0" algn="ctr">
                            <a:spcBef>
                              <a:spcPts val="0"/>
                            </a:spcBef>
                            <a:spcAft>
                              <a:spcPts val="0"/>
                            </a:spcAft>
                          </a:pPr>
                          <a:endParaRPr lang="en-US" sz="1500" dirty="0">
                            <a:effectLst/>
                            <a:latin typeface="Times New Roman" panose="02020603050405020304" pitchFamily="18" charset="0"/>
                            <a:ea typeface="SimSun" panose="02010600030101010101" pitchFamily="2" charset="-122"/>
                          </a:endParaRPr>
                        </a:p>
                      </a:txBody>
                      <a:tcPr marL="104690" marR="10469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300" b="0" dirty="0">
                              <a:effectLst/>
                            </a:rPr>
                            <a:t>1.4</a:t>
                          </a:r>
                          <a:endParaRPr lang="en-US" sz="1500" b="0" dirty="0">
                            <a:effectLst/>
                            <a:latin typeface="Times New Roman" panose="02020603050405020304" pitchFamily="18" charset="0"/>
                            <a:ea typeface="SimSun" panose="02010600030101010101" pitchFamily="2" charset="-122"/>
                          </a:endParaRPr>
                        </a:p>
                      </a:txBody>
                      <a:tcPr marL="104690" marR="104690" marT="0" marB="0" anchor="ctr">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300" b="0" dirty="0">
                              <a:effectLst/>
                            </a:rPr>
                            <a:t>-</a:t>
                          </a:r>
                          <a:endParaRPr lang="en-US" sz="1500" b="0" dirty="0">
                            <a:effectLst/>
                            <a:latin typeface="Times New Roman" panose="02020603050405020304" pitchFamily="18" charset="0"/>
                            <a:ea typeface="SimSun" panose="02010600030101010101" pitchFamily="2" charset="-122"/>
                          </a:endParaRPr>
                        </a:p>
                      </a:txBody>
                      <a:tcPr marL="104690" marR="104690" marT="0" marB="0" anchor="ctr">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300" b="0">
                              <a:effectLst/>
                            </a:rPr>
                            <a:t>0.06</a:t>
                          </a:r>
                          <a:endParaRPr lang="en-US" sz="1500" b="0">
                            <a:effectLst/>
                            <a:latin typeface="Times New Roman" panose="02020603050405020304" pitchFamily="18" charset="0"/>
                            <a:ea typeface="SimSun" panose="02010600030101010101" pitchFamily="2" charset="-122"/>
                          </a:endParaRPr>
                        </a:p>
                      </a:txBody>
                      <a:tcPr marL="104690" marR="104690" marT="0" marB="0" anchor="ctr">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300" b="0" dirty="0">
                              <a:effectLst/>
                            </a:rPr>
                            <a:t>-0.002</a:t>
                          </a:r>
                          <a:endParaRPr lang="en-US" sz="1500" b="0" dirty="0">
                            <a:effectLst/>
                            <a:latin typeface="Times New Roman" panose="02020603050405020304" pitchFamily="18" charset="0"/>
                            <a:ea typeface="SimSun" panose="02010600030101010101" pitchFamily="2" charset="-122"/>
                          </a:endParaRPr>
                        </a:p>
                      </a:txBody>
                      <a:tcPr marL="104690" marR="104690" marT="0" marB="0" anchor="ctr">
                        <a:lnB w="12700" cap="flat" cmpd="sng" algn="ctr">
                          <a:solidFill>
                            <a:schemeClr val="tx1"/>
                          </a:solidFill>
                          <a:prstDash val="solid"/>
                          <a:round/>
                          <a:headEnd type="none" w="med" len="med"/>
                          <a:tailEnd type="none" w="med" len="med"/>
                        </a:lnB>
                      </a:tcPr>
                    </a:tc>
                    <a:tc vMerge="1">
                      <a:txBody>
                        <a:bodyPr/>
                        <a:lstStyle/>
                        <a:p>
                          <a:endParaRPr lang="en-US"/>
                        </a:p>
                      </a:txBody>
                      <a:tcPr/>
                    </a:tc>
                    <a:tc>
                      <a:txBody>
                        <a:bodyPr/>
                        <a:lstStyle/>
                        <a:p>
                          <a:pPr marL="0" marR="0" algn="ctr">
                            <a:spcBef>
                              <a:spcPts val="0"/>
                            </a:spcBef>
                            <a:spcAft>
                              <a:spcPts val="0"/>
                            </a:spcAft>
                          </a:pPr>
                          <a:r>
                            <a:rPr lang="en-US" sz="1300" b="0" dirty="0">
                              <a:effectLst/>
                            </a:rPr>
                            <a:t>7.4</a:t>
                          </a:r>
                          <a:endParaRPr lang="en-US" sz="1500" b="0" dirty="0">
                            <a:effectLst/>
                            <a:latin typeface="Times New Roman" panose="02020603050405020304" pitchFamily="18" charset="0"/>
                            <a:ea typeface="SimSun" panose="02010600030101010101" pitchFamily="2" charset="-122"/>
                          </a:endParaRPr>
                        </a:p>
                      </a:txBody>
                      <a:tcPr marL="104690" marR="104690" marT="0" marB="0" anchor="ctr">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818461951"/>
                      </a:ext>
                    </a:extLst>
                  </a:tr>
                  <a:tr h="228600">
                    <a:tc rowSpan="4">
                      <a:txBody>
                        <a:bodyPr/>
                        <a:lstStyle/>
                        <a:p>
                          <a:pPr marL="0" marR="0" algn="ctr">
                            <a:spcBef>
                              <a:spcPts val="0"/>
                            </a:spcBef>
                            <a:spcAft>
                              <a:spcPts val="0"/>
                            </a:spcAft>
                          </a:pPr>
                          <a:r>
                            <a:rPr lang="en-US" sz="1300" b="1" dirty="0">
                              <a:effectLst/>
                            </a:rPr>
                            <a:t>PD</a:t>
                          </a:r>
                          <a:endParaRPr lang="en-US" sz="1300" b="1" dirty="0">
                            <a:effectLst/>
                            <a:latin typeface="Times New Roman" panose="02020603050405020304" pitchFamily="18" charset="0"/>
                            <a:ea typeface="SimSun" panose="02010600030101010101" pitchFamily="2" charset="-122"/>
                          </a:endParaRPr>
                        </a:p>
                      </a:txBody>
                      <a:tcPr marL="82455" marR="82455" marT="41228" marB="4122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104690" marR="10469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6"/>
                          <a:stretch>
                            <a:fillRect l="-65000" t="-764865" r="-876000" b="-783784"/>
                          </a:stretch>
                        </a:blipFill>
                      </a:tcPr>
                    </a:tc>
                    <a:tc>
                      <a:txBody>
                        <a:bodyPr/>
                        <a:lstStyle/>
                        <a:p>
                          <a:pPr marL="0" marR="0" algn="ctr">
                            <a:spcBef>
                              <a:spcPts val="0"/>
                            </a:spcBef>
                            <a:spcAft>
                              <a:spcPts val="0"/>
                            </a:spcAft>
                          </a:pPr>
                          <a:endParaRPr lang="en-US" sz="1500">
                            <a:effectLst/>
                            <a:latin typeface="Times New Roman" panose="02020603050405020304" pitchFamily="18" charset="0"/>
                            <a:ea typeface="SimSun" panose="02010600030101010101" pitchFamily="2" charset="-122"/>
                          </a:endParaRPr>
                        </a:p>
                      </a:txBody>
                      <a:tcPr marL="104690" marR="10469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algn="ctr">
                            <a:spcBef>
                              <a:spcPts val="0"/>
                            </a:spcBef>
                            <a:spcAft>
                              <a:spcPts val="0"/>
                            </a:spcAft>
                          </a:pPr>
                          <a:r>
                            <a:rPr lang="en-US" sz="1300" b="0" dirty="0">
                              <a:solidFill>
                                <a:srgbClr val="E84A27"/>
                              </a:solidFill>
                              <a:effectLst/>
                            </a:rPr>
                            <a:t>15.4</a:t>
                          </a:r>
                          <a:endParaRPr lang="en-US" sz="1500" b="0" dirty="0">
                            <a:solidFill>
                              <a:srgbClr val="E84A27"/>
                            </a:solidFill>
                            <a:effectLst/>
                            <a:latin typeface="Times New Roman" panose="02020603050405020304" pitchFamily="18" charset="0"/>
                            <a:ea typeface="SimSun" panose="02010600030101010101" pitchFamily="2" charset="-122"/>
                          </a:endParaRPr>
                        </a:p>
                      </a:txBody>
                      <a:tcPr marL="104690" marR="104690" marT="0" marB="0" anchor="ctr">
                        <a:lnT w="12700" cap="flat" cmpd="sng" algn="ctr">
                          <a:solidFill>
                            <a:schemeClr val="tx1"/>
                          </a:solidFill>
                          <a:prstDash val="solid"/>
                          <a:round/>
                          <a:headEnd type="none" w="med" len="med"/>
                          <a:tailEnd type="none" w="med" len="med"/>
                        </a:lnT>
                      </a:tcPr>
                    </a:tc>
                    <a:tc>
                      <a:txBody>
                        <a:bodyPr/>
                        <a:lstStyle/>
                        <a:p>
                          <a:pPr marL="0" marR="0" algn="ctr">
                            <a:spcBef>
                              <a:spcPts val="0"/>
                            </a:spcBef>
                            <a:spcAft>
                              <a:spcPts val="0"/>
                            </a:spcAft>
                          </a:pPr>
                          <a:r>
                            <a:rPr lang="en-US" sz="1300" b="0" dirty="0">
                              <a:solidFill>
                                <a:srgbClr val="E84A27"/>
                              </a:solidFill>
                              <a:effectLst/>
                            </a:rPr>
                            <a:t>10.6</a:t>
                          </a:r>
                          <a:endParaRPr lang="en-US" sz="1500" b="0" dirty="0">
                            <a:solidFill>
                              <a:srgbClr val="E84A27"/>
                            </a:solidFill>
                            <a:effectLst/>
                            <a:latin typeface="Times New Roman" panose="02020603050405020304" pitchFamily="18" charset="0"/>
                            <a:ea typeface="SimSun" panose="02010600030101010101" pitchFamily="2" charset="-122"/>
                          </a:endParaRPr>
                        </a:p>
                      </a:txBody>
                      <a:tcPr marL="104690" marR="104690" marT="0" marB="0" anchor="ctr">
                        <a:lnT w="12700" cap="flat" cmpd="sng" algn="ctr">
                          <a:solidFill>
                            <a:schemeClr val="tx1"/>
                          </a:solidFill>
                          <a:prstDash val="solid"/>
                          <a:round/>
                          <a:headEnd type="none" w="med" len="med"/>
                          <a:tailEnd type="none" w="med" len="med"/>
                        </a:lnT>
                      </a:tcPr>
                    </a:tc>
                    <a:tc>
                      <a:txBody>
                        <a:bodyPr/>
                        <a:lstStyle/>
                        <a:p>
                          <a:pPr marL="0" marR="0" algn="ctr">
                            <a:spcBef>
                              <a:spcPts val="0"/>
                            </a:spcBef>
                            <a:spcAft>
                              <a:spcPts val="0"/>
                            </a:spcAft>
                          </a:pPr>
                          <a:r>
                            <a:rPr lang="en-US" sz="1300" b="0" dirty="0">
                              <a:effectLst/>
                            </a:rPr>
                            <a:t>0.008</a:t>
                          </a:r>
                          <a:endParaRPr lang="en-US" sz="1500" b="0" dirty="0">
                            <a:effectLst/>
                            <a:latin typeface="Times New Roman" panose="02020603050405020304" pitchFamily="18" charset="0"/>
                            <a:ea typeface="SimSun" panose="02010600030101010101" pitchFamily="2" charset="-122"/>
                          </a:endParaRPr>
                        </a:p>
                      </a:txBody>
                      <a:tcPr marL="104690" marR="104690" marT="0" marB="0" anchor="ctr">
                        <a:lnT w="12700" cap="flat" cmpd="sng" algn="ctr">
                          <a:solidFill>
                            <a:schemeClr val="tx1"/>
                          </a:solidFill>
                          <a:prstDash val="solid"/>
                          <a:round/>
                          <a:headEnd type="none" w="med" len="med"/>
                          <a:tailEnd type="none" w="med" len="med"/>
                        </a:lnT>
                      </a:tcPr>
                    </a:tc>
                    <a:tc>
                      <a:txBody>
                        <a:bodyPr/>
                        <a:lstStyle/>
                        <a:p>
                          <a:pPr marL="0" marR="0" algn="ctr">
                            <a:spcBef>
                              <a:spcPts val="0"/>
                            </a:spcBef>
                            <a:spcAft>
                              <a:spcPts val="0"/>
                            </a:spcAft>
                          </a:pPr>
                          <a:r>
                            <a:rPr lang="en-US" sz="1300" b="0">
                              <a:effectLst/>
                            </a:rPr>
                            <a:t>0.008</a:t>
                          </a:r>
                          <a:endParaRPr lang="en-US" sz="1500" b="0">
                            <a:effectLst/>
                            <a:latin typeface="Times New Roman" panose="02020603050405020304" pitchFamily="18" charset="0"/>
                            <a:ea typeface="SimSun" panose="02010600030101010101" pitchFamily="2" charset="-122"/>
                          </a:endParaRPr>
                        </a:p>
                      </a:txBody>
                      <a:tcPr marL="104690" marR="104690" marT="0" marB="0" anchor="ctr">
                        <a:lnT w="12700" cap="flat" cmpd="sng" algn="ctr">
                          <a:solidFill>
                            <a:schemeClr val="tx1"/>
                          </a:solidFill>
                          <a:prstDash val="solid"/>
                          <a:round/>
                          <a:headEnd type="none" w="med" len="med"/>
                          <a:tailEnd type="none" w="med" len="med"/>
                        </a:lnT>
                      </a:tcPr>
                    </a:tc>
                    <a:tc rowSpan="4">
                      <a:txBody>
                        <a:bodyPr/>
                        <a:lstStyle/>
                        <a:p>
                          <a:pPr marL="0" marR="0" algn="ctr">
                            <a:spcBef>
                              <a:spcPts val="0"/>
                            </a:spcBef>
                            <a:spcAft>
                              <a:spcPts val="0"/>
                            </a:spcAft>
                          </a:pPr>
                          <a:r>
                            <a:rPr lang="en-US" sz="1300" b="0" dirty="0">
                              <a:solidFill>
                                <a:srgbClr val="E84A27"/>
                              </a:solidFill>
                              <a:effectLst/>
                            </a:rPr>
                            <a:t>7.05</a:t>
                          </a:r>
                          <a:endParaRPr lang="en-US" sz="1500" b="0" dirty="0">
                            <a:solidFill>
                              <a:srgbClr val="E84A27"/>
                            </a:solidFill>
                            <a:effectLst/>
                            <a:latin typeface="Times New Roman" panose="02020603050405020304" pitchFamily="18" charset="0"/>
                            <a:ea typeface="SimSun" panose="02010600030101010101" pitchFamily="2" charset="-122"/>
                          </a:endParaRPr>
                        </a:p>
                      </a:txBody>
                      <a:tcPr marL="82455" marR="82455" marT="41228" marB="4122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300" b="0" dirty="0">
                              <a:solidFill>
                                <a:srgbClr val="E84A27"/>
                              </a:solidFill>
                              <a:effectLst/>
                            </a:rPr>
                            <a:t>32.6</a:t>
                          </a:r>
                          <a:endParaRPr lang="en-US" sz="1500" b="0" dirty="0">
                            <a:solidFill>
                              <a:srgbClr val="E84A27"/>
                            </a:solidFill>
                            <a:effectLst/>
                            <a:latin typeface="Times New Roman" panose="02020603050405020304" pitchFamily="18" charset="0"/>
                            <a:ea typeface="SimSun" panose="02010600030101010101" pitchFamily="2" charset="-122"/>
                          </a:endParaRPr>
                        </a:p>
                      </a:txBody>
                      <a:tcPr marL="104690" marR="104690" marT="0" marB="0" anchor="ctr">
                        <a:lnT w="12700" cap="flat" cmpd="sng" algn="ctr">
                          <a:solidFill>
                            <a:schemeClr val="tx1"/>
                          </a:solidFill>
                          <a:prstDash val="solid"/>
                          <a:round/>
                          <a:headEnd type="none" w="med" len="med"/>
                          <a:tailEnd type="none" w="med" len="med"/>
                        </a:lnT>
                      </a:tcPr>
                    </a:tc>
                    <a:tc rowSpan="4">
                      <a:txBody>
                        <a:bodyPr/>
                        <a:lstStyle/>
                        <a:p>
                          <a:pPr marL="0" marR="0" algn="ctr">
                            <a:spcBef>
                              <a:spcPts val="0"/>
                            </a:spcBef>
                            <a:spcAft>
                              <a:spcPts val="0"/>
                            </a:spcAft>
                          </a:pPr>
                          <a:r>
                            <a:rPr lang="en-US" sz="1300" b="0" dirty="0">
                              <a:solidFill>
                                <a:srgbClr val="E84A27"/>
                              </a:solidFill>
                              <a:effectLst/>
                            </a:rPr>
                            <a:t>0.33</a:t>
                          </a:r>
                          <a:endParaRPr lang="en-US" sz="1500" b="0" dirty="0">
                            <a:solidFill>
                              <a:srgbClr val="E84A27"/>
                            </a:solidFill>
                            <a:effectLst/>
                            <a:latin typeface="Times New Roman" panose="02020603050405020304" pitchFamily="18" charset="0"/>
                            <a:ea typeface="SimSun" panose="02010600030101010101" pitchFamily="2" charset="-122"/>
                          </a:endParaRPr>
                        </a:p>
                      </a:txBody>
                      <a:tcPr marL="82455" marR="82455" marT="41228" marB="4122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58170783"/>
                      </a:ext>
                    </a:extLst>
                  </a:tr>
                  <a:tr h="228600">
                    <a:tc vMerge="1">
                      <a:txBody>
                        <a:bodyPr/>
                        <a:lstStyle/>
                        <a:p>
                          <a:endParaRPr lang="en-US"/>
                        </a:p>
                      </a:txBody>
                      <a:tcPr/>
                    </a:tc>
                    <a:tc>
                      <a:txBody>
                        <a:bodyPr/>
                        <a:lstStyle/>
                        <a:p>
                          <a:endParaRPr lang="en-US"/>
                        </a:p>
                      </a:txBody>
                      <a:tcPr marL="104690" marR="104690" marT="0" marB="0" anchor="ctr">
                        <a:lnR w="12700" cap="flat" cmpd="sng" algn="ctr">
                          <a:solidFill>
                            <a:schemeClr val="tx1"/>
                          </a:solidFill>
                          <a:prstDash val="solid"/>
                          <a:round/>
                          <a:headEnd type="none" w="med" len="med"/>
                          <a:tailEnd type="none" w="med" len="med"/>
                        </a:lnR>
                        <a:blipFill>
                          <a:blip r:embed="rId6"/>
                          <a:stretch>
                            <a:fillRect l="-65000" t="-842105" r="-876000" b="-663158"/>
                          </a:stretch>
                        </a:blipFill>
                      </a:tcPr>
                    </a:tc>
                    <a:tc>
                      <a:txBody>
                        <a:bodyPr/>
                        <a:lstStyle/>
                        <a:p>
                          <a:pPr marL="0" marR="0" algn="ctr">
                            <a:spcBef>
                              <a:spcPts val="0"/>
                            </a:spcBef>
                            <a:spcAft>
                              <a:spcPts val="0"/>
                            </a:spcAft>
                          </a:pPr>
                          <a:endParaRPr lang="en-US" sz="1500">
                            <a:effectLst/>
                            <a:latin typeface="Times New Roman" panose="02020603050405020304" pitchFamily="18" charset="0"/>
                            <a:ea typeface="SimSun" panose="02010600030101010101" pitchFamily="2" charset="-122"/>
                          </a:endParaRPr>
                        </a:p>
                      </a:txBody>
                      <a:tcPr marL="104690" marR="104690" marT="0" marB="0" anchor="ctr">
                        <a:lnL w="12700" cap="flat" cmpd="sng" algn="ctr">
                          <a:solidFill>
                            <a:schemeClr val="tx1"/>
                          </a:solidFill>
                          <a:prstDash val="solid"/>
                          <a:round/>
                          <a:headEnd type="none" w="med" len="med"/>
                          <a:tailEnd type="none" w="med" len="med"/>
                        </a:lnL>
                      </a:tcPr>
                    </a:tc>
                    <a:tc>
                      <a:txBody>
                        <a:bodyPr/>
                        <a:lstStyle/>
                        <a:p>
                          <a:pPr marL="0" marR="0" algn="ctr">
                            <a:spcBef>
                              <a:spcPts val="0"/>
                            </a:spcBef>
                            <a:spcAft>
                              <a:spcPts val="0"/>
                            </a:spcAft>
                          </a:pPr>
                          <a:r>
                            <a:rPr lang="en-US" sz="1300" b="0" dirty="0">
                              <a:solidFill>
                                <a:srgbClr val="E84A27"/>
                              </a:solidFill>
                              <a:effectLst/>
                            </a:rPr>
                            <a:t>11.1</a:t>
                          </a:r>
                          <a:endParaRPr lang="en-US" sz="1500" b="0" dirty="0">
                            <a:solidFill>
                              <a:srgbClr val="E84A27"/>
                            </a:solidFill>
                            <a:effectLst/>
                            <a:latin typeface="Times New Roman" panose="02020603050405020304" pitchFamily="18" charset="0"/>
                            <a:ea typeface="SimSun" panose="02010600030101010101" pitchFamily="2" charset="-122"/>
                          </a:endParaRPr>
                        </a:p>
                      </a:txBody>
                      <a:tcPr marL="104690" marR="104690" marT="0" marB="0" anchor="ctr"/>
                    </a:tc>
                    <a:tc>
                      <a:txBody>
                        <a:bodyPr/>
                        <a:lstStyle/>
                        <a:p>
                          <a:pPr marL="0" marR="0" algn="ctr">
                            <a:spcBef>
                              <a:spcPts val="0"/>
                            </a:spcBef>
                            <a:spcAft>
                              <a:spcPts val="0"/>
                            </a:spcAft>
                          </a:pPr>
                          <a:r>
                            <a:rPr lang="en-US" sz="1300" b="0" dirty="0">
                              <a:effectLst/>
                            </a:rPr>
                            <a:t>-</a:t>
                          </a:r>
                          <a:endParaRPr lang="en-US" sz="1500" b="0" dirty="0">
                            <a:effectLst/>
                            <a:latin typeface="Times New Roman" panose="02020603050405020304" pitchFamily="18" charset="0"/>
                            <a:ea typeface="SimSun" panose="02010600030101010101" pitchFamily="2" charset="-122"/>
                          </a:endParaRPr>
                        </a:p>
                      </a:txBody>
                      <a:tcPr marL="104690" marR="104690" marT="0" marB="0" anchor="ctr"/>
                    </a:tc>
                    <a:tc>
                      <a:txBody>
                        <a:bodyPr/>
                        <a:lstStyle/>
                        <a:p>
                          <a:pPr marL="0" marR="0" algn="ctr">
                            <a:spcBef>
                              <a:spcPts val="0"/>
                            </a:spcBef>
                            <a:spcAft>
                              <a:spcPts val="0"/>
                            </a:spcAft>
                          </a:pPr>
                          <a:r>
                            <a:rPr lang="en-US" sz="1300" b="0" dirty="0">
                              <a:effectLst/>
                            </a:rPr>
                            <a:t>0.05</a:t>
                          </a:r>
                          <a:endParaRPr lang="en-US" sz="1500" b="0" dirty="0">
                            <a:effectLst/>
                            <a:latin typeface="Times New Roman" panose="02020603050405020304" pitchFamily="18" charset="0"/>
                            <a:ea typeface="SimSun" panose="02010600030101010101" pitchFamily="2" charset="-122"/>
                          </a:endParaRPr>
                        </a:p>
                      </a:txBody>
                      <a:tcPr marL="104690" marR="104690" marT="0" marB="0" anchor="ctr"/>
                    </a:tc>
                    <a:tc>
                      <a:txBody>
                        <a:bodyPr/>
                        <a:lstStyle/>
                        <a:p>
                          <a:pPr marL="0" marR="0" algn="ctr">
                            <a:spcBef>
                              <a:spcPts val="0"/>
                            </a:spcBef>
                            <a:spcAft>
                              <a:spcPts val="0"/>
                            </a:spcAft>
                          </a:pPr>
                          <a:r>
                            <a:rPr lang="en-US" sz="1300" b="0">
                              <a:effectLst/>
                            </a:rPr>
                            <a:t>0.004</a:t>
                          </a:r>
                          <a:endParaRPr lang="en-US" sz="1500" b="0">
                            <a:effectLst/>
                            <a:latin typeface="Times New Roman" panose="02020603050405020304" pitchFamily="18" charset="0"/>
                            <a:ea typeface="SimSun" panose="02010600030101010101" pitchFamily="2" charset="-122"/>
                          </a:endParaRPr>
                        </a:p>
                      </a:txBody>
                      <a:tcPr marL="104690" marR="104690" marT="0" marB="0" anchor="ctr"/>
                    </a:tc>
                    <a:tc vMerge="1">
                      <a:txBody>
                        <a:bodyPr/>
                        <a:lstStyle/>
                        <a:p>
                          <a:endParaRPr lang="en-US"/>
                        </a:p>
                      </a:txBody>
                      <a:tcPr/>
                    </a:tc>
                    <a:tc>
                      <a:txBody>
                        <a:bodyPr/>
                        <a:lstStyle/>
                        <a:p>
                          <a:pPr marL="0" marR="0" algn="ctr">
                            <a:spcBef>
                              <a:spcPts val="0"/>
                            </a:spcBef>
                            <a:spcAft>
                              <a:spcPts val="0"/>
                            </a:spcAft>
                          </a:pPr>
                          <a:r>
                            <a:rPr lang="en-US" sz="1300" b="0" dirty="0">
                              <a:solidFill>
                                <a:srgbClr val="E84A27"/>
                              </a:solidFill>
                              <a:effectLst/>
                            </a:rPr>
                            <a:t>22.9</a:t>
                          </a:r>
                          <a:endParaRPr lang="en-US" sz="1500" b="0" dirty="0">
                            <a:solidFill>
                              <a:srgbClr val="E84A27"/>
                            </a:solidFill>
                            <a:effectLst/>
                            <a:latin typeface="Times New Roman" panose="02020603050405020304" pitchFamily="18" charset="0"/>
                            <a:ea typeface="SimSun" panose="02010600030101010101" pitchFamily="2" charset="-122"/>
                          </a:endParaRPr>
                        </a:p>
                      </a:txBody>
                      <a:tcPr marL="104690" marR="104690" marT="0" marB="0" anchor="ctr"/>
                    </a:tc>
                    <a:tc vMerge="1">
                      <a:txBody>
                        <a:bodyPr/>
                        <a:lstStyle/>
                        <a:p>
                          <a:endParaRPr lang="en-US"/>
                        </a:p>
                      </a:txBody>
                      <a:tcPr/>
                    </a:tc>
                    <a:extLst>
                      <a:ext uri="{0D108BD9-81ED-4DB2-BD59-A6C34878D82A}">
                        <a16:rowId xmlns:a16="http://schemas.microsoft.com/office/drawing/2014/main" val="707780093"/>
                      </a:ext>
                    </a:extLst>
                  </a:tr>
                  <a:tr h="228600">
                    <a:tc vMerge="1">
                      <a:txBody>
                        <a:bodyPr/>
                        <a:lstStyle/>
                        <a:p>
                          <a:endParaRPr lang="en-US"/>
                        </a:p>
                      </a:txBody>
                      <a:tcPr/>
                    </a:tc>
                    <a:tc>
                      <a:txBody>
                        <a:bodyPr/>
                        <a:lstStyle/>
                        <a:p>
                          <a:endParaRPr lang="en-US"/>
                        </a:p>
                      </a:txBody>
                      <a:tcPr marL="104690" marR="104690" marT="0" marB="0" anchor="ctr">
                        <a:lnR w="12700" cap="flat" cmpd="sng" algn="ctr">
                          <a:solidFill>
                            <a:schemeClr val="tx1"/>
                          </a:solidFill>
                          <a:prstDash val="solid"/>
                          <a:round/>
                          <a:headEnd type="none" w="med" len="med"/>
                          <a:tailEnd type="none" w="med" len="med"/>
                        </a:lnR>
                        <a:blipFill>
                          <a:blip r:embed="rId6"/>
                          <a:stretch>
                            <a:fillRect l="-65000" t="-942105" r="-876000" b="-563158"/>
                          </a:stretch>
                        </a:blipFill>
                      </a:tcPr>
                    </a:tc>
                    <a:tc>
                      <a:txBody>
                        <a:bodyPr/>
                        <a:lstStyle/>
                        <a:p>
                          <a:pPr marL="0" marR="0" algn="ctr">
                            <a:spcBef>
                              <a:spcPts val="0"/>
                            </a:spcBef>
                            <a:spcAft>
                              <a:spcPts val="0"/>
                            </a:spcAft>
                          </a:pPr>
                          <a:endParaRPr lang="en-US" sz="1500">
                            <a:effectLst/>
                            <a:latin typeface="Times New Roman" panose="02020603050405020304" pitchFamily="18" charset="0"/>
                            <a:ea typeface="SimSun" panose="02010600030101010101" pitchFamily="2" charset="-122"/>
                          </a:endParaRPr>
                        </a:p>
                      </a:txBody>
                      <a:tcPr marL="104690" marR="104690" marT="0" marB="0" anchor="ctr">
                        <a:lnL w="12700" cap="flat" cmpd="sng" algn="ctr">
                          <a:solidFill>
                            <a:schemeClr val="tx1"/>
                          </a:solidFill>
                          <a:prstDash val="solid"/>
                          <a:round/>
                          <a:headEnd type="none" w="med" len="med"/>
                          <a:tailEnd type="none" w="med" len="med"/>
                        </a:lnL>
                      </a:tcPr>
                    </a:tc>
                    <a:tc>
                      <a:txBody>
                        <a:bodyPr/>
                        <a:lstStyle/>
                        <a:p>
                          <a:pPr marL="0" marR="0" algn="ctr">
                            <a:spcBef>
                              <a:spcPts val="0"/>
                            </a:spcBef>
                            <a:spcAft>
                              <a:spcPts val="0"/>
                            </a:spcAft>
                          </a:pPr>
                          <a:r>
                            <a:rPr lang="en-US" sz="1300" b="0">
                              <a:effectLst/>
                            </a:rPr>
                            <a:t>0.1</a:t>
                          </a:r>
                          <a:endParaRPr lang="en-US" sz="1500" b="0">
                            <a:effectLst/>
                            <a:latin typeface="Times New Roman" panose="02020603050405020304" pitchFamily="18" charset="0"/>
                            <a:ea typeface="SimSun" panose="02010600030101010101" pitchFamily="2" charset="-122"/>
                          </a:endParaRPr>
                        </a:p>
                      </a:txBody>
                      <a:tcPr marL="104690" marR="104690" marT="0" marB="0" anchor="ctr"/>
                    </a:tc>
                    <a:tc>
                      <a:txBody>
                        <a:bodyPr/>
                        <a:lstStyle/>
                        <a:p>
                          <a:pPr marL="0" marR="0" algn="ctr">
                            <a:spcBef>
                              <a:spcPts val="0"/>
                            </a:spcBef>
                            <a:spcAft>
                              <a:spcPts val="0"/>
                            </a:spcAft>
                          </a:pPr>
                          <a:r>
                            <a:rPr lang="en-US" sz="1300" b="0" dirty="0">
                              <a:effectLst/>
                            </a:rPr>
                            <a:t>-</a:t>
                          </a:r>
                          <a:endParaRPr lang="en-US" sz="1500" b="0" dirty="0">
                            <a:effectLst/>
                            <a:latin typeface="Times New Roman" panose="02020603050405020304" pitchFamily="18" charset="0"/>
                            <a:ea typeface="SimSun" panose="02010600030101010101" pitchFamily="2" charset="-122"/>
                          </a:endParaRPr>
                        </a:p>
                      </a:txBody>
                      <a:tcPr marL="104690" marR="104690" marT="0" marB="0" anchor="ctr"/>
                    </a:tc>
                    <a:tc>
                      <a:txBody>
                        <a:bodyPr/>
                        <a:lstStyle/>
                        <a:p>
                          <a:pPr marL="0" marR="0" algn="ctr">
                            <a:spcBef>
                              <a:spcPts val="0"/>
                            </a:spcBef>
                            <a:spcAft>
                              <a:spcPts val="0"/>
                            </a:spcAft>
                          </a:pPr>
                          <a:r>
                            <a:rPr lang="en-US" sz="1300" b="0" dirty="0">
                              <a:effectLst/>
                            </a:rPr>
                            <a:t>0.05</a:t>
                          </a:r>
                          <a:endParaRPr lang="en-US" sz="1500" b="0" dirty="0">
                            <a:effectLst/>
                            <a:latin typeface="Times New Roman" panose="02020603050405020304" pitchFamily="18" charset="0"/>
                            <a:ea typeface="SimSun" panose="02010600030101010101" pitchFamily="2" charset="-122"/>
                          </a:endParaRPr>
                        </a:p>
                      </a:txBody>
                      <a:tcPr marL="104690" marR="104690" marT="0" marB="0" anchor="ctr"/>
                    </a:tc>
                    <a:tc>
                      <a:txBody>
                        <a:bodyPr/>
                        <a:lstStyle/>
                        <a:p>
                          <a:pPr marL="0" marR="0" algn="ctr">
                            <a:spcBef>
                              <a:spcPts val="0"/>
                            </a:spcBef>
                            <a:spcAft>
                              <a:spcPts val="0"/>
                            </a:spcAft>
                          </a:pPr>
                          <a:r>
                            <a:rPr lang="en-US" sz="1300" b="0">
                              <a:effectLst/>
                            </a:rPr>
                            <a:t>0.00</a:t>
                          </a:r>
                          <a:endParaRPr lang="en-US" sz="1500" b="0">
                            <a:effectLst/>
                            <a:latin typeface="Times New Roman" panose="02020603050405020304" pitchFamily="18" charset="0"/>
                            <a:ea typeface="SimSun" panose="02010600030101010101" pitchFamily="2" charset="-122"/>
                          </a:endParaRPr>
                        </a:p>
                      </a:txBody>
                      <a:tcPr marL="104690" marR="104690" marT="0" marB="0" anchor="ctr"/>
                    </a:tc>
                    <a:tc vMerge="1">
                      <a:txBody>
                        <a:bodyPr/>
                        <a:lstStyle/>
                        <a:p>
                          <a:endParaRPr lang="en-US"/>
                        </a:p>
                      </a:txBody>
                      <a:tcPr/>
                    </a:tc>
                    <a:tc>
                      <a:txBody>
                        <a:bodyPr/>
                        <a:lstStyle/>
                        <a:p>
                          <a:pPr marL="0" marR="0" algn="ctr">
                            <a:spcBef>
                              <a:spcPts val="0"/>
                            </a:spcBef>
                            <a:spcAft>
                              <a:spcPts val="0"/>
                            </a:spcAft>
                          </a:pPr>
                          <a:r>
                            <a:rPr lang="en-US" sz="1300" b="0">
                              <a:effectLst/>
                            </a:rPr>
                            <a:t>0.5</a:t>
                          </a:r>
                          <a:endParaRPr lang="en-US" sz="1500" b="0">
                            <a:effectLst/>
                            <a:latin typeface="Times New Roman" panose="02020603050405020304" pitchFamily="18" charset="0"/>
                            <a:ea typeface="SimSun" panose="02010600030101010101" pitchFamily="2" charset="-122"/>
                          </a:endParaRPr>
                        </a:p>
                      </a:txBody>
                      <a:tcPr marL="104690" marR="104690" marT="0" marB="0" anchor="ctr"/>
                    </a:tc>
                    <a:tc vMerge="1">
                      <a:txBody>
                        <a:bodyPr/>
                        <a:lstStyle/>
                        <a:p>
                          <a:endParaRPr lang="en-US"/>
                        </a:p>
                      </a:txBody>
                      <a:tcPr/>
                    </a:tc>
                    <a:extLst>
                      <a:ext uri="{0D108BD9-81ED-4DB2-BD59-A6C34878D82A}">
                        <a16:rowId xmlns:a16="http://schemas.microsoft.com/office/drawing/2014/main" val="2231182028"/>
                      </a:ext>
                    </a:extLst>
                  </a:tr>
                  <a:tr h="310618">
                    <a:tc vMerge="1">
                      <a:txBody>
                        <a:bodyPr/>
                        <a:lstStyle/>
                        <a:p>
                          <a:endParaRPr lang="en-US"/>
                        </a:p>
                      </a:txBody>
                      <a:tcPr/>
                    </a:tc>
                    <a:tc>
                      <a:txBody>
                        <a:bodyPr/>
                        <a:lstStyle/>
                        <a:p>
                          <a:endParaRPr lang="en-US"/>
                        </a:p>
                      </a:txBody>
                      <a:tcPr marL="104690" marR="10469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6"/>
                          <a:stretch>
                            <a:fillRect l="-65000" t="-776471" r="-876000" b="-319608"/>
                          </a:stretch>
                        </a:blipFill>
                      </a:tcPr>
                    </a:tc>
                    <a:tc>
                      <a:txBody>
                        <a:bodyPr/>
                        <a:lstStyle/>
                        <a:p>
                          <a:pPr marL="0" marR="0" algn="ctr">
                            <a:spcBef>
                              <a:spcPts val="0"/>
                            </a:spcBef>
                            <a:spcAft>
                              <a:spcPts val="0"/>
                            </a:spcAft>
                          </a:pPr>
                          <a:endParaRPr lang="en-US" sz="1500" dirty="0">
                            <a:effectLst/>
                            <a:latin typeface="Times New Roman" panose="02020603050405020304" pitchFamily="18" charset="0"/>
                            <a:ea typeface="SimSun" panose="02010600030101010101" pitchFamily="2" charset="-122"/>
                          </a:endParaRPr>
                        </a:p>
                      </a:txBody>
                      <a:tcPr marL="104690" marR="10469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300" b="0">
                              <a:effectLst/>
                            </a:rPr>
                            <a:t>3.2</a:t>
                          </a:r>
                          <a:endParaRPr lang="en-US" sz="1500" b="0">
                            <a:effectLst/>
                            <a:latin typeface="Times New Roman" panose="02020603050405020304" pitchFamily="18" charset="0"/>
                            <a:ea typeface="SimSun" panose="02010600030101010101" pitchFamily="2" charset="-122"/>
                          </a:endParaRPr>
                        </a:p>
                      </a:txBody>
                      <a:tcPr marL="104690" marR="104690" marT="0" marB="0" anchor="ctr">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300" b="0" dirty="0">
                              <a:effectLst/>
                            </a:rPr>
                            <a:t>-</a:t>
                          </a:r>
                          <a:endParaRPr lang="en-US" sz="1500" b="0" dirty="0">
                            <a:effectLst/>
                            <a:latin typeface="Times New Roman" panose="02020603050405020304" pitchFamily="18" charset="0"/>
                            <a:ea typeface="SimSun" panose="02010600030101010101" pitchFamily="2" charset="-122"/>
                          </a:endParaRPr>
                        </a:p>
                      </a:txBody>
                      <a:tcPr marL="104690" marR="104690" marT="0" marB="0" anchor="ctr">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300" b="0">
                              <a:effectLst/>
                            </a:rPr>
                            <a:t>0.05</a:t>
                          </a:r>
                          <a:endParaRPr lang="en-US" sz="1500" b="0">
                            <a:effectLst/>
                            <a:latin typeface="Times New Roman" panose="02020603050405020304" pitchFamily="18" charset="0"/>
                            <a:ea typeface="SimSun" panose="02010600030101010101" pitchFamily="2" charset="-122"/>
                          </a:endParaRPr>
                        </a:p>
                      </a:txBody>
                      <a:tcPr marL="104690" marR="104690" marT="0" marB="0" anchor="ctr">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300" b="0" dirty="0">
                              <a:effectLst/>
                            </a:rPr>
                            <a:t>-0.001</a:t>
                          </a:r>
                          <a:endParaRPr lang="en-US" sz="1500" b="0" dirty="0">
                            <a:effectLst/>
                            <a:latin typeface="Times New Roman" panose="02020603050405020304" pitchFamily="18" charset="0"/>
                            <a:ea typeface="SimSun" panose="02010600030101010101" pitchFamily="2" charset="-122"/>
                          </a:endParaRPr>
                        </a:p>
                      </a:txBody>
                      <a:tcPr marL="104690" marR="104690" marT="0" marB="0" anchor="ctr">
                        <a:lnB w="12700" cap="flat" cmpd="sng" algn="ctr">
                          <a:solidFill>
                            <a:schemeClr val="tx1"/>
                          </a:solidFill>
                          <a:prstDash val="solid"/>
                          <a:round/>
                          <a:headEnd type="none" w="med" len="med"/>
                          <a:tailEnd type="none" w="med" len="med"/>
                        </a:lnB>
                      </a:tcPr>
                    </a:tc>
                    <a:tc vMerge="1">
                      <a:txBody>
                        <a:bodyPr/>
                        <a:lstStyle/>
                        <a:p>
                          <a:endParaRPr lang="en-US"/>
                        </a:p>
                      </a:txBody>
                      <a:tcPr/>
                    </a:tc>
                    <a:tc>
                      <a:txBody>
                        <a:bodyPr/>
                        <a:lstStyle/>
                        <a:p>
                          <a:pPr marL="0" marR="0" algn="ctr">
                            <a:spcBef>
                              <a:spcPts val="0"/>
                            </a:spcBef>
                            <a:spcAft>
                              <a:spcPts val="0"/>
                            </a:spcAft>
                          </a:pPr>
                          <a:r>
                            <a:rPr lang="en-US" sz="1300" b="0">
                              <a:effectLst/>
                            </a:rPr>
                            <a:t>6.5</a:t>
                          </a:r>
                          <a:endParaRPr lang="en-US" sz="1500" b="0">
                            <a:effectLst/>
                            <a:latin typeface="Times New Roman" panose="02020603050405020304" pitchFamily="18" charset="0"/>
                            <a:ea typeface="SimSun" panose="02010600030101010101" pitchFamily="2" charset="-122"/>
                          </a:endParaRPr>
                        </a:p>
                      </a:txBody>
                      <a:tcPr marL="104690" marR="104690" marT="0" marB="0" anchor="ctr">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576588494"/>
                      </a:ext>
                    </a:extLst>
                  </a:tr>
                  <a:tr h="228600">
                    <a:tc rowSpan="4">
                      <a:txBody>
                        <a:bodyPr/>
                        <a:lstStyle/>
                        <a:p>
                          <a:pPr marL="0" marR="0" algn="ctr">
                            <a:spcBef>
                              <a:spcPts val="0"/>
                            </a:spcBef>
                            <a:spcAft>
                              <a:spcPts val="0"/>
                            </a:spcAft>
                          </a:pPr>
                          <a:r>
                            <a:rPr lang="en-US" sz="1300" b="1" dirty="0">
                              <a:effectLst/>
                            </a:rPr>
                            <a:t>MPC</a:t>
                          </a:r>
                          <a:endParaRPr lang="en-US" sz="1300" b="1" dirty="0">
                            <a:effectLst/>
                            <a:latin typeface="Times New Roman" panose="02020603050405020304" pitchFamily="18" charset="0"/>
                            <a:ea typeface="SimSun" panose="02010600030101010101" pitchFamily="2" charset="-122"/>
                          </a:endParaRPr>
                        </a:p>
                      </a:txBody>
                      <a:tcPr marL="82455" marR="82455" marT="41228" marB="41228" anchor="ctr">
                        <a:lnT w="12700" cap="flat" cmpd="sng" algn="ctr">
                          <a:solidFill>
                            <a:schemeClr val="tx1"/>
                          </a:solidFill>
                          <a:prstDash val="solid"/>
                          <a:round/>
                          <a:headEnd type="none" w="med" len="med"/>
                          <a:tailEnd type="none" w="med" len="med"/>
                        </a:lnT>
                      </a:tcPr>
                    </a:tc>
                    <a:tc>
                      <a:txBody>
                        <a:bodyPr/>
                        <a:lstStyle/>
                        <a:p>
                          <a:endParaRPr lang="en-US"/>
                        </a:p>
                      </a:txBody>
                      <a:tcPr marL="104690" marR="10469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6"/>
                          <a:stretch>
                            <a:fillRect l="-65000" t="-1208108" r="-876000" b="-340541"/>
                          </a:stretch>
                        </a:blipFill>
                      </a:tcPr>
                    </a:tc>
                    <a:tc>
                      <a:txBody>
                        <a:bodyPr/>
                        <a:lstStyle/>
                        <a:p>
                          <a:pPr marL="0" marR="0" algn="ctr">
                            <a:spcBef>
                              <a:spcPts val="0"/>
                            </a:spcBef>
                            <a:spcAft>
                              <a:spcPts val="0"/>
                            </a:spcAft>
                          </a:pPr>
                          <a:endParaRPr lang="en-US" sz="1500">
                            <a:effectLst/>
                            <a:latin typeface="Times New Roman" panose="02020603050405020304" pitchFamily="18" charset="0"/>
                            <a:ea typeface="SimSun" panose="02010600030101010101" pitchFamily="2" charset="-122"/>
                          </a:endParaRPr>
                        </a:p>
                      </a:txBody>
                      <a:tcPr marL="104690" marR="10469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algn="ctr">
                            <a:spcBef>
                              <a:spcPts val="0"/>
                            </a:spcBef>
                            <a:spcAft>
                              <a:spcPts val="0"/>
                            </a:spcAft>
                          </a:pPr>
                          <a:r>
                            <a:rPr lang="en-US" sz="1300" b="0" dirty="0">
                              <a:solidFill>
                                <a:srgbClr val="E84A27"/>
                              </a:solidFill>
                              <a:effectLst/>
                            </a:rPr>
                            <a:t>7.2</a:t>
                          </a:r>
                          <a:endParaRPr lang="en-US" sz="1500" b="0" dirty="0">
                            <a:solidFill>
                              <a:srgbClr val="E84A27"/>
                            </a:solidFill>
                            <a:effectLst/>
                            <a:latin typeface="Times New Roman" panose="02020603050405020304" pitchFamily="18" charset="0"/>
                            <a:ea typeface="SimSun" panose="02010600030101010101" pitchFamily="2" charset="-122"/>
                          </a:endParaRPr>
                        </a:p>
                      </a:txBody>
                      <a:tcPr marL="104690" marR="104690" marT="0" marB="0">
                        <a:lnT w="12700" cap="flat" cmpd="sng" algn="ctr">
                          <a:solidFill>
                            <a:schemeClr val="tx1"/>
                          </a:solidFill>
                          <a:prstDash val="solid"/>
                          <a:round/>
                          <a:headEnd type="none" w="med" len="med"/>
                          <a:tailEnd type="none" w="med" len="med"/>
                        </a:lnT>
                      </a:tcPr>
                    </a:tc>
                    <a:tc>
                      <a:txBody>
                        <a:bodyPr/>
                        <a:lstStyle/>
                        <a:p>
                          <a:pPr marL="0" marR="0" algn="ctr">
                            <a:spcBef>
                              <a:spcPts val="0"/>
                            </a:spcBef>
                            <a:spcAft>
                              <a:spcPts val="0"/>
                            </a:spcAft>
                          </a:pPr>
                          <a:r>
                            <a:rPr lang="en-US" sz="1300" b="0" dirty="0">
                              <a:solidFill>
                                <a:srgbClr val="E84A27"/>
                              </a:solidFill>
                              <a:effectLst/>
                            </a:rPr>
                            <a:t>4.8</a:t>
                          </a:r>
                          <a:endParaRPr lang="en-US" sz="1500" b="0" dirty="0">
                            <a:solidFill>
                              <a:srgbClr val="E84A27"/>
                            </a:solidFill>
                            <a:effectLst/>
                            <a:latin typeface="Times New Roman" panose="02020603050405020304" pitchFamily="18" charset="0"/>
                            <a:ea typeface="SimSun" panose="02010600030101010101" pitchFamily="2" charset="-122"/>
                          </a:endParaRPr>
                        </a:p>
                      </a:txBody>
                      <a:tcPr marL="104690" marR="104690" marT="0" marB="0" anchor="ctr">
                        <a:lnT w="12700" cap="flat" cmpd="sng" algn="ctr">
                          <a:solidFill>
                            <a:schemeClr val="tx1"/>
                          </a:solidFill>
                          <a:prstDash val="solid"/>
                          <a:round/>
                          <a:headEnd type="none" w="med" len="med"/>
                          <a:tailEnd type="none" w="med" len="med"/>
                        </a:lnT>
                      </a:tcPr>
                    </a:tc>
                    <a:tc>
                      <a:txBody>
                        <a:bodyPr/>
                        <a:lstStyle/>
                        <a:p>
                          <a:pPr marL="0" marR="0" algn="ctr">
                            <a:spcBef>
                              <a:spcPts val="0"/>
                            </a:spcBef>
                            <a:spcAft>
                              <a:spcPts val="0"/>
                            </a:spcAft>
                          </a:pPr>
                          <a:r>
                            <a:rPr lang="en-US" sz="1300" b="0" dirty="0">
                              <a:effectLst/>
                            </a:rPr>
                            <a:t>0.0</a:t>
                          </a:r>
                          <a:endParaRPr lang="en-US" sz="1500" b="0" dirty="0">
                            <a:effectLst/>
                            <a:latin typeface="Times New Roman" panose="02020603050405020304" pitchFamily="18" charset="0"/>
                            <a:ea typeface="SimSun" panose="02010600030101010101" pitchFamily="2" charset="-122"/>
                          </a:endParaRPr>
                        </a:p>
                      </a:txBody>
                      <a:tcPr marL="104690" marR="104690" marT="0" marB="0">
                        <a:lnT w="12700" cap="flat" cmpd="sng" algn="ctr">
                          <a:solidFill>
                            <a:schemeClr val="tx1"/>
                          </a:solidFill>
                          <a:prstDash val="solid"/>
                          <a:round/>
                          <a:headEnd type="none" w="med" len="med"/>
                          <a:tailEnd type="none" w="med" len="med"/>
                        </a:lnT>
                      </a:tcPr>
                    </a:tc>
                    <a:tc>
                      <a:txBody>
                        <a:bodyPr/>
                        <a:lstStyle/>
                        <a:p>
                          <a:pPr marL="0" marR="0" algn="ctr">
                            <a:spcBef>
                              <a:spcPts val="0"/>
                            </a:spcBef>
                            <a:spcAft>
                              <a:spcPts val="0"/>
                            </a:spcAft>
                          </a:pPr>
                          <a:r>
                            <a:rPr lang="en-US" sz="1300" b="0" dirty="0">
                              <a:effectLst/>
                            </a:rPr>
                            <a:t>0.00</a:t>
                          </a:r>
                          <a:endParaRPr lang="en-US" sz="1500" b="0" dirty="0">
                            <a:effectLst/>
                            <a:latin typeface="Times New Roman" panose="02020603050405020304" pitchFamily="18" charset="0"/>
                            <a:ea typeface="SimSun" panose="02010600030101010101" pitchFamily="2" charset="-122"/>
                          </a:endParaRPr>
                        </a:p>
                      </a:txBody>
                      <a:tcPr marL="104690" marR="104690" marT="0" marB="0" anchor="ctr">
                        <a:lnT w="12700" cap="flat" cmpd="sng" algn="ctr">
                          <a:solidFill>
                            <a:schemeClr val="tx1"/>
                          </a:solidFill>
                          <a:prstDash val="solid"/>
                          <a:round/>
                          <a:headEnd type="none" w="med" len="med"/>
                          <a:tailEnd type="none" w="med" len="med"/>
                        </a:lnT>
                      </a:tcPr>
                    </a:tc>
                    <a:tc rowSpan="4">
                      <a:txBody>
                        <a:bodyPr/>
                        <a:lstStyle/>
                        <a:p>
                          <a:pPr marL="0" marR="0" algn="ctr">
                            <a:spcBef>
                              <a:spcPts val="0"/>
                            </a:spcBef>
                            <a:spcAft>
                              <a:spcPts val="0"/>
                            </a:spcAft>
                          </a:pPr>
                          <a:r>
                            <a:rPr lang="en-US" sz="1300" b="0" dirty="0">
                              <a:solidFill>
                                <a:srgbClr val="E84A27"/>
                              </a:solidFill>
                              <a:effectLst/>
                            </a:rPr>
                            <a:t>14.4</a:t>
                          </a:r>
                          <a:endParaRPr lang="en-US" sz="1500" b="0" dirty="0">
                            <a:solidFill>
                              <a:srgbClr val="E84A27"/>
                            </a:solidFill>
                            <a:effectLst/>
                            <a:latin typeface="Times New Roman" panose="02020603050405020304" pitchFamily="18" charset="0"/>
                            <a:ea typeface="SimSun" panose="02010600030101010101" pitchFamily="2" charset="-122"/>
                          </a:endParaRPr>
                        </a:p>
                      </a:txBody>
                      <a:tcPr marL="82455" marR="82455" marT="41228" marB="41228" anchor="ctr">
                        <a:lnT w="12700" cap="flat" cmpd="sng" algn="ctr">
                          <a:solidFill>
                            <a:schemeClr val="tx1"/>
                          </a:solidFill>
                          <a:prstDash val="solid"/>
                          <a:round/>
                          <a:headEnd type="none" w="med" len="med"/>
                          <a:tailEnd type="none" w="med" len="med"/>
                        </a:lnT>
                      </a:tcPr>
                    </a:tc>
                    <a:tc>
                      <a:txBody>
                        <a:bodyPr/>
                        <a:lstStyle/>
                        <a:p>
                          <a:pPr marL="0" marR="0" algn="ctr">
                            <a:spcBef>
                              <a:spcPts val="0"/>
                            </a:spcBef>
                            <a:spcAft>
                              <a:spcPts val="0"/>
                            </a:spcAft>
                          </a:pPr>
                          <a:r>
                            <a:rPr lang="en-US" sz="1300" b="0" dirty="0">
                              <a:solidFill>
                                <a:srgbClr val="E84A27"/>
                              </a:solidFill>
                              <a:effectLst/>
                            </a:rPr>
                            <a:t>30.3</a:t>
                          </a:r>
                          <a:endParaRPr lang="en-US" sz="1500" b="0" dirty="0">
                            <a:solidFill>
                              <a:srgbClr val="E84A27"/>
                            </a:solidFill>
                            <a:effectLst/>
                            <a:latin typeface="Times New Roman" panose="02020603050405020304" pitchFamily="18" charset="0"/>
                            <a:ea typeface="SimSun" panose="02010600030101010101" pitchFamily="2" charset="-122"/>
                          </a:endParaRPr>
                        </a:p>
                      </a:txBody>
                      <a:tcPr marL="104690" marR="104690" marT="0" marB="0">
                        <a:lnT w="12700" cap="flat" cmpd="sng" algn="ctr">
                          <a:solidFill>
                            <a:schemeClr val="tx1"/>
                          </a:solidFill>
                          <a:prstDash val="solid"/>
                          <a:round/>
                          <a:headEnd type="none" w="med" len="med"/>
                          <a:tailEnd type="none" w="med" len="med"/>
                        </a:lnT>
                      </a:tcPr>
                    </a:tc>
                    <a:tc rowSpan="4">
                      <a:txBody>
                        <a:bodyPr/>
                        <a:lstStyle/>
                        <a:p>
                          <a:pPr marL="0" marR="0" algn="ctr">
                            <a:spcBef>
                              <a:spcPts val="0"/>
                            </a:spcBef>
                            <a:spcAft>
                              <a:spcPts val="0"/>
                            </a:spcAft>
                          </a:pPr>
                          <a:r>
                            <a:rPr lang="en-US" sz="1300" b="0" dirty="0">
                              <a:solidFill>
                                <a:srgbClr val="E84A27"/>
                              </a:solidFill>
                              <a:effectLst/>
                            </a:rPr>
                            <a:t>76.9</a:t>
                          </a:r>
                          <a:endParaRPr lang="en-US" sz="1500" b="0" dirty="0">
                            <a:solidFill>
                              <a:srgbClr val="E84A27"/>
                            </a:solidFill>
                            <a:effectLst/>
                            <a:latin typeface="Times New Roman" panose="02020603050405020304" pitchFamily="18" charset="0"/>
                            <a:ea typeface="SimSun" panose="02010600030101010101" pitchFamily="2" charset="-122"/>
                          </a:endParaRPr>
                        </a:p>
                      </a:txBody>
                      <a:tcPr marL="82455" marR="82455" marT="41228" marB="41228"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54026802"/>
                      </a:ext>
                    </a:extLst>
                  </a:tr>
                  <a:tr h="228600">
                    <a:tc vMerge="1">
                      <a:txBody>
                        <a:bodyPr/>
                        <a:lstStyle/>
                        <a:p>
                          <a:endParaRPr lang="en-US"/>
                        </a:p>
                      </a:txBody>
                      <a:tcPr/>
                    </a:tc>
                    <a:tc>
                      <a:txBody>
                        <a:bodyPr/>
                        <a:lstStyle/>
                        <a:p>
                          <a:endParaRPr lang="en-US"/>
                        </a:p>
                      </a:txBody>
                      <a:tcPr marL="104690" marR="104690" marT="0" marB="0" anchor="ctr">
                        <a:lnR w="12700" cap="flat" cmpd="sng" algn="ctr">
                          <a:solidFill>
                            <a:schemeClr val="tx1"/>
                          </a:solidFill>
                          <a:prstDash val="solid"/>
                          <a:round/>
                          <a:headEnd type="none" w="med" len="med"/>
                          <a:tailEnd type="none" w="med" len="med"/>
                        </a:lnR>
                        <a:blipFill>
                          <a:blip r:embed="rId6"/>
                          <a:stretch>
                            <a:fillRect l="-65000" t="-1273684" r="-876000" b="-231579"/>
                          </a:stretch>
                        </a:blipFill>
                      </a:tcPr>
                    </a:tc>
                    <a:tc>
                      <a:txBody>
                        <a:bodyPr/>
                        <a:lstStyle/>
                        <a:p>
                          <a:pPr marL="0" marR="0" algn="ctr">
                            <a:spcBef>
                              <a:spcPts val="0"/>
                            </a:spcBef>
                            <a:spcAft>
                              <a:spcPts val="0"/>
                            </a:spcAft>
                          </a:pPr>
                          <a:endParaRPr lang="en-US" sz="1500">
                            <a:effectLst/>
                            <a:latin typeface="Times New Roman" panose="02020603050405020304" pitchFamily="18" charset="0"/>
                            <a:ea typeface="SimSun" panose="02010600030101010101" pitchFamily="2" charset="-122"/>
                          </a:endParaRPr>
                        </a:p>
                      </a:txBody>
                      <a:tcPr marL="104690" marR="104690" marT="0" marB="0" anchor="ctr">
                        <a:lnL w="12700" cap="flat" cmpd="sng" algn="ctr">
                          <a:solidFill>
                            <a:schemeClr val="tx1"/>
                          </a:solidFill>
                          <a:prstDash val="solid"/>
                          <a:round/>
                          <a:headEnd type="none" w="med" len="med"/>
                          <a:tailEnd type="none" w="med" len="med"/>
                        </a:lnL>
                      </a:tcPr>
                    </a:tc>
                    <a:tc>
                      <a:txBody>
                        <a:bodyPr/>
                        <a:lstStyle/>
                        <a:p>
                          <a:pPr marL="0" marR="0" algn="ctr">
                            <a:spcBef>
                              <a:spcPts val="0"/>
                            </a:spcBef>
                            <a:spcAft>
                              <a:spcPts val="0"/>
                            </a:spcAft>
                          </a:pPr>
                          <a:r>
                            <a:rPr lang="en-US" sz="1300" b="0" dirty="0">
                              <a:solidFill>
                                <a:srgbClr val="E84A27"/>
                              </a:solidFill>
                              <a:effectLst/>
                            </a:rPr>
                            <a:t>0.2</a:t>
                          </a:r>
                          <a:endParaRPr lang="en-US" sz="1500" b="0" dirty="0">
                            <a:solidFill>
                              <a:srgbClr val="E84A27"/>
                            </a:solidFill>
                            <a:effectLst/>
                            <a:latin typeface="Times New Roman" panose="02020603050405020304" pitchFamily="18" charset="0"/>
                            <a:ea typeface="SimSun" panose="02010600030101010101" pitchFamily="2" charset="-122"/>
                          </a:endParaRPr>
                        </a:p>
                      </a:txBody>
                      <a:tcPr marL="104690" marR="104690" marT="0" marB="0"/>
                    </a:tc>
                    <a:tc>
                      <a:txBody>
                        <a:bodyPr/>
                        <a:lstStyle/>
                        <a:p>
                          <a:pPr marL="0" marR="0" algn="ctr">
                            <a:spcBef>
                              <a:spcPts val="0"/>
                            </a:spcBef>
                            <a:spcAft>
                              <a:spcPts val="0"/>
                            </a:spcAft>
                          </a:pPr>
                          <a:r>
                            <a:rPr lang="en-US" sz="1300" b="0" dirty="0">
                              <a:effectLst/>
                            </a:rPr>
                            <a:t>-</a:t>
                          </a:r>
                          <a:endParaRPr lang="en-US" sz="1500" b="0" dirty="0">
                            <a:effectLst/>
                            <a:latin typeface="Times New Roman" panose="02020603050405020304" pitchFamily="18" charset="0"/>
                            <a:ea typeface="SimSun" panose="02010600030101010101" pitchFamily="2" charset="-122"/>
                          </a:endParaRPr>
                        </a:p>
                      </a:txBody>
                      <a:tcPr marL="104690" marR="104690" marT="0" marB="0" anchor="ctr"/>
                    </a:tc>
                    <a:tc>
                      <a:txBody>
                        <a:bodyPr/>
                        <a:lstStyle/>
                        <a:p>
                          <a:pPr marL="0" marR="0" algn="ctr">
                            <a:spcBef>
                              <a:spcPts val="0"/>
                            </a:spcBef>
                            <a:spcAft>
                              <a:spcPts val="0"/>
                            </a:spcAft>
                          </a:pPr>
                          <a:r>
                            <a:rPr lang="en-US" sz="1300" b="0">
                              <a:effectLst/>
                            </a:rPr>
                            <a:t>0.005</a:t>
                          </a:r>
                          <a:endParaRPr lang="en-US" sz="1500" b="0">
                            <a:effectLst/>
                            <a:latin typeface="Times New Roman" panose="02020603050405020304" pitchFamily="18" charset="0"/>
                            <a:ea typeface="SimSun" panose="02010600030101010101" pitchFamily="2" charset="-122"/>
                          </a:endParaRPr>
                        </a:p>
                      </a:txBody>
                      <a:tcPr marL="104690" marR="104690" marT="0" marB="0"/>
                    </a:tc>
                    <a:tc>
                      <a:txBody>
                        <a:bodyPr/>
                        <a:lstStyle/>
                        <a:p>
                          <a:pPr marL="0" marR="0" algn="ctr">
                            <a:spcBef>
                              <a:spcPts val="0"/>
                            </a:spcBef>
                            <a:spcAft>
                              <a:spcPts val="0"/>
                            </a:spcAft>
                          </a:pPr>
                          <a:r>
                            <a:rPr lang="en-US" sz="1300" b="0" dirty="0">
                              <a:effectLst/>
                            </a:rPr>
                            <a:t>0.00</a:t>
                          </a:r>
                          <a:endParaRPr lang="en-US" sz="1500" b="0" dirty="0">
                            <a:effectLst/>
                            <a:latin typeface="Times New Roman" panose="02020603050405020304" pitchFamily="18" charset="0"/>
                            <a:ea typeface="SimSun" panose="02010600030101010101" pitchFamily="2" charset="-122"/>
                          </a:endParaRPr>
                        </a:p>
                      </a:txBody>
                      <a:tcPr marL="104690" marR="104690" marT="0" marB="0" anchor="ctr"/>
                    </a:tc>
                    <a:tc vMerge="1">
                      <a:txBody>
                        <a:bodyPr/>
                        <a:lstStyle/>
                        <a:p>
                          <a:endParaRPr lang="en-US"/>
                        </a:p>
                      </a:txBody>
                      <a:tcPr/>
                    </a:tc>
                    <a:tc>
                      <a:txBody>
                        <a:bodyPr/>
                        <a:lstStyle/>
                        <a:p>
                          <a:pPr marL="0" marR="0" algn="ctr">
                            <a:spcBef>
                              <a:spcPts val="0"/>
                            </a:spcBef>
                            <a:spcAft>
                              <a:spcPts val="0"/>
                            </a:spcAft>
                          </a:pPr>
                          <a:r>
                            <a:rPr lang="en-US" sz="1300" b="0" dirty="0">
                              <a:solidFill>
                                <a:srgbClr val="E84A27"/>
                              </a:solidFill>
                              <a:effectLst/>
                            </a:rPr>
                            <a:t>0.7</a:t>
                          </a:r>
                          <a:endParaRPr lang="en-US" sz="1500" b="0" dirty="0">
                            <a:solidFill>
                              <a:srgbClr val="E84A27"/>
                            </a:solidFill>
                            <a:effectLst/>
                            <a:latin typeface="Times New Roman" panose="02020603050405020304" pitchFamily="18" charset="0"/>
                            <a:ea typeface="SimSun" panose="02010600030101010101" pitchFamily="2" charset="-122"/>
                          </a:endParaRPr>
                        </a:p>
                      </a:txBody>
                      <a:tcPr marL="104690" marR="104690" marT="0" marB="0"/>
                    </a:tc>
                    <a:tc vMerge="1">
                      <a:txBody>
                        <a:bodyPr/>
                        <a:lstStyle/>
                        <a:p>
                          <a:endParaRPr lang="en-US"/>
                        </a:p>
                      </a:txBody>
                      <a:tcPr/>
                    </a:tc>
                    <a:extLst>
                      <a:ext uri="{0D108BD9-81ED-4DB2-BD59-A6C34878D82A}">
                        <a16:rowId xmlns:a16="http://schemas.microsoft.com/office/drawing/2014/main" val="3797584335"/>
                      </a:ext>
                    </a:extLst>
                  </a:tr>
                  <a:tr h="228600">
                    <a:tc vMerge="1">
                      <a:txBody>
                        <a:bodyPr/>
                        <a:lstStyle/>
                        <a:p>
                          <a:endParaRPr lang="en-US"/>
                        </a:p>
                      </a:txBody>
                      <a:tcPr/>
                    </a:tc>
                    <a:tc>
                      <a:txBody>
                        <a:bodyPr/>
                        <a:lstStyle/>
                        <a:p>
                          <a:endParaRPr lang="en-US"/>
                        </a:p>
                      </a:txBody>
                      <a:tcPr marL="104690" marR="104690" marT="0" marB="0" anchor="ctr">
                        <a:lnR w="12700" cap="flat" cmpd="sng" algn="ctr">
                          <a:solidFill>
                            <a:schemeClr val="tx1"/>
                          </a:solidFill>
                          <a:prstDash val="solid"/>
                          <a:round/>
                          <a:headEnd type="none" w="med" len="med"/>
                          <a:tailEnd type="none" w="med" len="med"/>
                        </a:lnR>
                        <a:blipFill>
                          <a:blip r:embed="rId6"/>
                          <a:stretch>
                            <a:fillRect l="-65000" t="-1410811" r="-876000" b="-137838"/>
                          </a:stretch>
                        </a:blipFill>
                      </a:tcPr>
                    </a:tc>
                    <a:tc>
                      <a:txBody>
                        <a:bodyPr/>
                        <a:lstStyle/>
                        <a:p>
                          <a:pPr marL="0" marR="0" algn="ctr">
                            <a:spcBef>
                              <a:spcPts val="0"/>
                            </a:spcBef>
                            <a:spcAft>
                              <a:spcPts val="0"/>
                            </a:spcAft>
                          </a:pPr>
                          <a:endParaRPr lang="en-US" sz="1500" dirty="0">
                            <a:effectLst/>
                            <a:latin typeface="Times New Roman" panose="02020603050405020304" pitchFamily="18" charset="0"/>
                            <a:ea typeface="SimSun" panose="02010600030101010101" pitchFamily="2" charset="-122"/>
                          </a:endParaRPr>
                        </a:p>
                      </a:txBody>
                      <a:tcPr marL="104690" marR="104690" marT="0" marB="0" anchor="ctr">
                        <a:lnL w="12700" cap="flat" cmpd="sng" algn="ctr">
                          <a:solidFill>
                            <a:schemeClr val="tx1"/>
                          </a:solidFill>
                          <a:prstDash val="solid"/>
                          <a:round/>
                          <a:headEnd type="none" w="med" len="med"/>
                          <a:tailEnd type="none" w="med" len="med"/>
                        </a:lnL>
                      </a:tcPr>
                    </a:tc>
                    <a:tc>
                      <a:txBody>
                        <a:bodyPr/>
                        <a:lstStyle/>
                        <a:p>
                          <a:pPr marL="0" marR="0" algn="ctr">
                            <a:spcBef>
                              <a:spcPts val="0"/>
                            </a:spcBef>
                            <a:spcAft>
                              <a:spcPts val="0"/>
                            </a:spcAft>
                          </a:pPr>
                          <a:r>
                            <a:rPr lang="en-US" sz="1300" b="0">
                              <a:effectLst/>
                            </a:rPr>
                            <a:t>3.6</a:t>
                          </a:r>
                          <a:endParaRPr lang="en-US" sz="1500" b="0">
                            <a:effectLst/>
                            <a:latin typeface="Times New Roman" panose="02020603050405020304" pitchFamily="18" charset="0"/>
                            <a:ea typeface="SimSun" panose="02010600030101010101" pitchFamily="2" charset="-122"/>
                          </a:endParaRPr>
                        </a:p>
                      </a:txBody>
                      <a:tcPr marL="104690" marR="104690" marT="0" marB="0"/>
                    </a:tc>
                    <a:tc>
                      <a:txBody>
                        <a:bodyPr/>
                        <a:lstStyle/>
                        <a:p>
                          <a:pPr marL="0" marR="0" algn="ctr">
                            <a:spcBef>
                              <a:spcPts val="0"/>
                            </a:spcBef>
                            <a:spcAft>
                              <a:spcPts val="0"/>
                            </a:spcAft>
                          </a:pPr>
                          <a:r>
                            <a:rPr lang="en-US" sz="1300" b="0" dirty="0">
                              <a:effectLst/>
                            </a:rPr>
                            <a:t>-</a:t>
                          </a:r>
                          <a:endParaRPr lang="en-US" sz="1500" b="0" dirty="0">
                            <a:effectLst/>
                            <a:latin typeface="Times New Roman" panose="02020603050405020304" pitchFamily="18" charset="0"/>
                            <a:ea typeface="SimSun" panose="02010600030101010101" pitchFamily="2" charset="-122"/>
                          </a:endParaRPr>
                        </a:p>
                      </a:txBody>
                      <a:tcPr marL="104690" marR="104690" marT="0" marB="0" anchor="ctr"/>
                    </a:tc>
                    <a:tc>
                      <a:txBody>
                        <a:bodyPr/>
                        <a:lstStyle/>
                        <a:p>
                          <a:pPr marL="0" marR="0" algn="ctr">
                            <a:spcBef>
                              <a:spcPts val="0"/>
                            </a:spcBef>
                            <a:spcAft>
                              <a:spcPts val="0"/>
                            </a:spcAft>
                          </a:pPr>
                          <a:r>
                            <a:rPr lang="en-US" sz="1300" b="0">
                              <a:effectLst/>
                            </a:rPr>
                            <a:t>0.2</a:t>
                          </a:r>
                          <a:endParaRPr lang="en-US" sz="1500" b="0">
                            <a:effectLst/>
                            <a:latin typeface="Times New Roman" panose="02020603050405020304" pitchFamily="18" charset="0"/>
                            <a:ea typeface="SimSun" panose="02010600030101010101" pitchFamily="2" charset="-122"/>
                          </a:endParaRPr>
                        </a:p>
                      </a:txBody>
                      <a:tcPr marL="104690" marR="104690" marT="0" marB="0"/>
                    </a:tc>
                    <a:tc>
                      <a:txBody>
                        <a:bodyPr/>
                        <a:lstStyle/>
                        <a:p>
                          <a:pPr marL="0" marR="0" algn="ctr">
                            <a:spcBef>
                              <a:spcPts val="0"/>
                            </a:spcBef>
                            <a:spcAft>
                              <a:spcPts val="0"/>
                            </a:spcAft>
                          </a:pPr>
                          <a:r>
                            <a:rPr lang="en-US" sz="1300" b="0">
                              <a:effectLst/>
                            </a:rPr>
                            <a:t>0.00</a:t>
                          </a:r>
                          <a:endParaRPr lang="en-US" sz="1500" b="0">
                            <a:effectLst/>
                            <a:latin typeface="Times New Roman" panose="02020603050405020304" pitchFamily="18" charset="0"/>
                            <a:ea typeface="SimSun" panose="02010600030101010101" pitchFamily="2" charset="-122"/>
                          </a:endParaRPr>
                        </a:p>
                      </a:txBody>
                      <a:tcPr marL="104690" marR="104690" marT="0" marB="0" anchor="ctr"/>
                    </a:tc>
                    <a:tc vMerge="1">
                      <a:txBody>
                        <a:bodyPr/>
                        <a:lstStyle/>
                        <a:p>
                          <a:endParaRPr lang="en-US"/>
                        </a:p>
                      </a:txBody>
                      <a:tcPr/>
                    </a:tc>
                    <a:tc>
                      <a:txBody>
                        <a:bodyPr/>
                        <a:lstStyle/>
                        <a:p>
                          <a:pPr marL="0" marR="0" algn="ctr">
                            <a:spcBef>
                              <a:spcPts val="0"/>
                            </a:spcBef>
                            <a:spcAft>
                              <a:spcPts val="0"/>
                            </a:spcAft>
                          </a:pPr>
                          <a:r>
                            <a:rPr lang="en-US" sz="1300" b="0" dirty="0">
                              <a:effectLst/>
                            </a:rPr>
                            <a:t>15.2</a:t>
                          </a:r>
                          <a:endParaRPr lang="en-US" sz="1500" b="0" dirty="0">
                            <a:effectLst/>
                            <a:latin typeface="Times New Roman" panose="02020603050405020304" pitchFamily="18" charset="0"/>
                            <a:ea typeface="SimSun" panose="02010600030101010101" pitchFamily="2" charset="-122"/>
                          </a:endParaRPr>
                        </a:p>
                      </a:txBody>
                      <a:tcPr marL="104690" marR="104690" marT="0" marB="0"/>
                    </a:tc>
                    <a:tc vMerge="1">
                      <a:txBody>
                        <a:bodyPr/>
                        <a:lstStyle/>
                        <a:p>
                          <a:endParaRPr lang="en-US"/>
                        </a:p>
                      </a:txBody>
                      <a:tcPr/>
                    </a:tc>
                    <a:extLst>
                      <a:ext uri="{0D108BD9-81ED-4DB2-BD59-A6C34878D82A}">
                        <a16:rowId xmlns:a16="http://schemas.microsoft.com/office/drawing/2014/main" val="729207365"/>
                      </a:ext>
                    </a:extLst>
                  </a:tr>
                  <a:tr h="228600">
                    <a:tc vMerge="1">
                      <a:txBody>
                        <a:bodyPr/>
                        <a:lstStyle/>
                        <a:p>
                          <a:endParaRPr lang="en-US"/>
                        </a:p>
                      </a:txBody>
                      <a:tcPr/>
                    </a:tc>
                    <a:tc>
                      <a:txBody>
                        <a:bodyPr/>
                        <a:lstStyle/>
                        <a:p>
                          <a:endParaRPr lang="en-US"/>
                        </a:p>
                      </a:txBody>
                      <a:tcPr marL="104690" marR="104690" marT="0" marB="0" anchor="ctr">
                        <a:lnR w="12700" cap="flat" cmpd="sng" algn="ctr">
                          <a:solidFill>
                            <a:schemeClr val="tx1"/>
                          </a:solidFill>
                          <a:prstDash val="solid"/>
                          <a:round/>
                          <a:headEnd type="none" w="med" len="med"/>
                          <a:tailEnd type="none" w="med" len="med"/>
                        </a:lnR>
                        <a:blipFill>
                          <a:blip r:embed="rId6"/>
                          <a:stretch>
                            <a:fillRect l="-65000" t="-1471053" r="-876000" b="-34211"/>
                          </a:stretch>
                        </a:blipFill>
                      </a:tcPr>
                    </a:tc>
                    <a:tc>
                      <a:txBody>
                        <a:bodyPr/>
                        <a:lstStyle/>
                        <a:p>
                          <a:pPr marL="0" marR="0" algn="ctr">
                            <a:spcBef>
                              <a:spcPts val="0"/>
                            </a:spcBef>
                            <a:spcAft>
                              <a:spcPts val="0"/>
                            </a:spcAft>
                          </a:pPr>
                          <a:endParaRPr lang="en-US" sz="1500">
                            <a:effectLst/>
                            <a:latin typeface="Times New Roman" panose="02020603050405020304" pitchFamily="18" charset="0"/>
                            <a:ea typeface="SimSun" panose="02010600030101010101" pitchFamily="2" charset="-122"/>
                          </a:endParaRPr>
                        </a:p>
                      </a:txBody>
                      <a:tcPr marL="104690" marR="104690" marT="0" marB="0" anchor="ctr">
                        <a:lnL w="12700" cap="flat" cmpd="sng" algn="ctr">
                          <a:solidFill>
                            <a:schemeClr val="tx1"/>
                          </a:solidFill>
                          <a:prstDash val="solid"/>
                          <a:round/>
                          <a:headEnd type="none" w="med" len="med"/>
                          <a:tailEnd type="none" w="med" len="med"/>
                        </a:lnL>
                      </a:tcPr>
                    </a:tc>
                    <a:tc>
                      <a:txBody>
                        <a:bodyPr/>
                        <a:lstStyle/>
                        <a:p>
                          <a:pPr marL="0" marR="0" algn="ctr">
                            <a:spcBef>
                              <a:spcPts val="0"/>
                            </a:spcBef>
                            <a:spcAft>
                              <a:spcPts val="0"/>
                            </a:spcAft>
                          </a:pPr>
                          <a:r>
                            <a:rPr lang="en-US" sz="1300" b="0">
                              <a:effectLst/>
                            </a:rPr>
                            <a:t>0.47</a:t>
                          </a:r>
                          <a:endParaRPr lang="en-US" sz="1500" b="0">
                            <a:effectLst/>
                            <a:latin typeface="Times New Roman" panose="02020603050405020304" pitchFamily="18" charset="0"/>
                            <a:ea typeface="SimSun" panose="02010600030101010101" pitchFamily="2" charset="-122"/>
                          </a:endParaRPr>
                        </a:p>
                      </a:txBody>
                      <a:tcPr marL="104690" marR="104690" marT="0" marB="0"/>
                    </a:tc>
                    <a:tc>
                      <a:txBody>
                        <a:bodyPr/>
                        <a:lstStyle/>
                        <a:p>
                          <a:pPr marL="0" marR="0" algn="ctr">
                            <a:spcBef>
                              <a:spcPts val="0"/>
                            </a:spcBef>
                            <a:spcAft>
                              <a:spcPts val="0"/>
                            </a:spcAft>
                          </a:pPr>
                          <a:r>
                            <a:rPr lang="en-US" sz="1300" b="0">
                              <a:effectLst/>
                            </a:rPr>
                            <a:t>-</a:t>
                          </a:r>
                          <a:endParaRPr lang="en-US" sz="1500" b="0">
                            <a:effectLst/>
                            <a:latin typeface="Times New Roman" panose="02020603050405020304" pitchFamily="18" charset="0"/>
                            <a:ea typeface="SimSun" panose="02010600030101010101" pitchFamily="2" charset="-122"/>
                          </a:endParaRPr>
                        </a:p>
                      </a:txBody>
                      <a:tcPr marL="104690" marR="104690" marT="0" marB="0" anchor="ctr"/>
                    </a:tc>
                    <a:tc>
                      <a:txBody>
                        <a:bodyPr/>
                        <a:lstStyle/>
                        <a:p>
                          <a:pPr marL="0" marR="0" algn="ctr">
                            <a:spcBef>
                              <a:spcPts val="0"/>
                            </a:spcBef>
                            <a:spcAft>
                              <a:spcPts val="0"/>
                            </a:spcAft>
                          </a:pPr>
                          <a:r>
                            <a:rPr lang="en-US" sz="1300" b="0">
                              <a:effectLst/>
                            </a:rPr>
                            <a:t>0.4</a:t>
                          </a:r>
                          <a:endParaRPr lang="en-US" sz="1500" b="0">
                            <a:effectLst/>
                            <a:latin typeface="Times New Roman" panose="02020603050405020304" pitchFamily="18" charset="0"/>
                            <a:ea typeface="SimSun" panose="02010600030101010101" pitchFamily="2" charset="-122"/>
                          </a:endParaRPr>
                        </a:p>
                      </a:txBody>
                      <a:tcPr marL="104690" marR="104690" marT="0" marB="0"/>
                    </a:tc>
                    <a:tc>
                      <a:txBody>
                        <a:bodyPr/>
                        <a:lstStyle/>
                        <a:p>
                          <a:pPr marL="0" marR="0" algn="ctr">
                            <a:spcBef>
                              <a:spcPts val="0"/>
                            </a:spcBef>
                            <a:spcAft>
                              <a:spcPts val="0"/>
                            </a:spcAft>
                          </a:pPr>
                          <a:r>
                            <a:rPr lang="en-US" sz="1300" b="0">
                              <a:effectLst/>
                            </a:rPr>
                            <a:t>0.00</a:t>
                          </a:r>
                          <a:endParaRPr lang="en-US" sz="1500" b="0">
                            <a:effectLst/>
                            <a:latin typeface="Times New Roman" panose="02020603050405020304" pitchFamily="18" charset="0"/>
                            <a:ea typeface="SimSun" panose="02010600030101010101" pitchFamily="2" charset="-122"/>
                          </a:endParaRPr>
                        </a:p>
                      </a:txBody>
                      <a:tcPr marL="104690" marR="104690" marT="0" marB="0" anchor="ctr"/>
                    </a:tc>
                    <a:tc vMerge="1">
                      <a:txBody>
                        <a:bodyPr/>
                        <a:lstStyle/>
                        <a:p>
                          <a:endParaRPr lang="en-US"/>
                        </a:p>
                      </a:txBody>
                      <a:tcPr/>
                    </a:tc>
                    <a:tc>
                      <a:txBody>
                        <a:bodyPr/>
                        <a:lstStyle/>
                        <a:p>
                          <a:pPr marL="0" marR="0" algn="ctr">
                            <a:spcBef>
                              <a:spcPts val="0"/>
                            </a:spcBef>
                            <a:spcAft>
                              <a:spcPts val="0"/>
                            </a:spcAft>
                          </a:pPr>
                          <a:r>
                            <a:rPr lang="en-US" sz="1300" b="0" dirty="0">
                              <a:effectLst/>
                            </a:rPr>
                            <a:t>2.0</a:t>
                          </a:r>
                          <a:endParaRPr lang="en-US" sz="1500" b="0" dirty="0">
                            <a:effectLst/>
                            <a:latin typeface="Times New Roman" panose="02020603050405020304" pitchFamily="18" charset="0"/>
                            <a:ea typeface="SimSun" panose="02010600030101010101" pitchFamily="2" charset="-122"/>
                          </a:endParaRPr>
                        </a:p>
                      </a:txBody>
                      <a:tcPr marL="104690" marR="104690" marT="0" marB="0"/>
                    </a:tc>
                    <a:tc vMerge="1">
                      <a:txBody>
                        <a:bodyPr/>
                        <a:lstStyle/>
                        <a:p>
                          <a:endParaRPr lang="en-US"/>
                        </a:p>
                      </a:txBody>
                      <a:tcPr/>
                    </a:tc>
                    <a:extLst>
                      <a:ext uri="{0D108BD9-81ED-4DB2-BD59-A6C34878D82A}">
                        <a16:rowId xmlns:a16="http://schemas.microsoft.com/office/drawing/2014/main" val="3311950620"/>
                      </a:ext>
                    </a:extLst>
                  </a:tr>
                </a:tbl>
              </a:graphicData>
            </a:graphic>
          </p:graphicFrame>
        </mc:Fallback>
      </mc:AlternateContent>
      <p:sp>
        <p:nvSpPr>
          <p:cNvPr id="17" name="Rectangle 16">
            <a:extLst>
              <a:ext uri="{FF2B5EF4-FFF2-40B4-BE49-F238E27FC236}">
                <a16:creationId xmlns:a16="http://schemas.microsoft.com/office/drawing/2014/main" id="{D3A10A7B-DA70-4952-80F9-FD015FD1A4C9}"/>
              </a:ext>
            </a:extLst>
          </p:cNvPr>
          <p:cNvSpPr/>
          <p:nvPr/>
        </p:nvSpPr>
        <p:spPr>
          <a:xfrm>
            <a:off x="7243020" y="1120027"/>
            <a:ext cx="3916137" cy="338554"/>
          </a:xfrm>
          <a:prstGeom prst="rect">
            <a:avLst/>
          </a:prstGeom>
        </p:spPr>
        <p:txBody>
          <a:bodyPr wrap="none">
            <a:spAutoFit/>
          </a:bodyPr>
          <a:lstStyle/>
          <a:p>
            <a:r>
              <a:rPr lang="en-US" sz="1600" dirty="0">
                <a:solidFill>
                  <a:srgbClr val="13294B"/>
                </a:solidFill>
              </a:rPr>
              <a:t>Table 2. Performances of LQR, PD, MPC</a:t>
            </a:r>
          </a:p>
        </p:txBody>
      </p:sp>
      <p:sp>
        <p:nvSpPr>
          <p:cNvPr id="19" name="TextBox 18">
            <a:extLst>
              <a:ext uri="{FF2B5EF4-FFF2-40B4-BE49-F238E27FC236}">
                <a16:creationId xmlns:a16="http://schemas.microsoft.com/office/drawing/2014/main" id="{F6324851-7D3F-4C25-857F-7BF3EECCEB33}"/>
              </a:ext>
            </a:extLst>
          </p:cNvPr>
          <p:cNvSpPr txBox="1"/>
          <p:nvPr/>
        </p:nvSpPr>
        <p:spPr>
          <a:xfrm>
            <a:off x="1340154" y="5620168"/>
            <a:ext cx="10829611" cy="1154675"/>
          </a:xfrm>
          <a:prstGeom prst="rect">
            <a:avLst/>
          </a:prstGeom>
          <a:noFill/>
        </p:spPr>
        <p:txBody>
          <a:bodyPr wrap="square" rtlCol="0">
            <a:spAutoFit/>
          </a:bodyPr>
          <a:lstStyle/>
          <a:p>
            <a:pPr>
              <a:lnSpc>
                <a:spcPct val="150000"/>
              </a:lnSpc>
            </a:pPr>
            <a:r>
              <a:rPr lang="en-US" sz="1600" dirty="0">
                <a:solidFill>
                  <a:schemeClr val="bg1"/>
                </a:solidFill>
              </a:rPr>
              <a:t>The choice of “</a:t>
            </a:r>
            <a:r>
              <a:rPr lang="en-US" sz="1600" b="1" u="sng" dirty="0">
                <a:solidFill>
                  <a:schemeClr val="bg1"/>
                </a:solidFill>
              </a:rPr>
              <a:t>best</a:t>
            </a:r>
            <a:r>
              <a:rPr lang="en-US" sz="1600" dirty="0">
                <a:solidFill>
                  <a:schemeClr val="bg1"/>
                </a:solidFill>
              </a:rPr>
              <a:t>” controller depends on the design requirement. </a:t>
            </a:r>
          </a:p>
          <a:p>
            <a:pPr>
              <a:lnSpc>
                <a:spcPct val="150000"/>
              </a:lnSpc>
            </a:pPr>
            <a:r>
              <a:rPr lang="en-US" sz="1600" b="1" u="sng" dirty="0">
                <a:solidFill>
                  <a:schemeClr val="bg1"/>
                </a:solidFill>
              </a:rPr>
              <a:t>LQR/PD</a:t>
            </a:r>
            <a:r>
              <a:rPr lang="en-US" sz="1600" dirty="0">
                <a:solidFill>
                  <a:schemeClr val="bg1"/>
                </a:solidFill>
              </a:rPr>
              <a:t> is more practical for controlling physical systems online with limited computing resources. </a:t>
            </a:r>
          </a:p>
          <a:p>
            <a:pPr>
              <a:lnSpc>
                <a:spcPct val="150000"/>
              </a:lnSpc>
            </a:pPr>
            <a:r>
              <a:rPr lang="en-US" sz="1600" b="1" u="sng" dirty="0">
                <a:solidFill>
                  <a:schemeClr val="bg1"/>
                </a:solidFill>
              </a:rPr>
              <a:t>MPC</a:t>
            </a:r>
            <a:r>
              <a:rPr lang="en-US" sz="1600" dirty="0">
                <a:solidFill>
                  <a:schemeClr val="bg1"/>
                </a:solidFill>
              </a:rPr>
              <a:t> is more practical for controlling virtual system offline and if tracking performance was critical.</a:t>
            </a:r>
          </a:p>
        </p:txBody>
      </p:sp>
      <p:pic>
        <p:nvPicPr>
          <p:cNvPr id="6" name="Audio 5">
            <a:hlinkClick r:id="" action="ppaction://media"/>
            <a:extLst>
              <a:ext uri="{FF2B5EF4-FFF2-40B4-BE49-F238E27FC236}">
                <a16:creationId xmlns:a16="http://schemas.microsoft.com/office/drawing/2014/main" id="{C653A202-9A4E-438D-8098-9183B455ADB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620503183"/>
      </p:ext>
    </p:extLst>
  </p:cSld>
  <p:clrMapOvr>
    <a:masterClrMapping/>
  </p:clrMapOvr>
  <mc:AlternateContent xmlns:mc="http://schemas.openxmlformats.org/markup-compatibility/2006" xmlns:p14="http://schemas.microsoft.com/office/powerpoint/2010/main">
    <mc:Choice Requires="p14">
      <p:transition spd="slow" p14:dur="2000" advTm="99136"/>
    </mc:Choice>
    <mc:Fallback xmlns="">
      <p:transition spd="slow" advTm="991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FF7D9-4556-4D32-8FD1-916E0E8F1C03}"/>
              </a:ext>
            </a:extLst>
          </p:cNvPr>
          <p:cNvSpPr>
            <a:spLocks noGrp="1"/>
          </p:cNvSpPr>
          <p:nvPr>
            <p:ph type="title"/>
          </p:nvPr>
        </p:nvSpPr>
        <p:spPr/>
        <p:txBody>
          <a:bodyPr/>
          <a:lstStyle/>
          <a:p>
            <a:r>
              <a:rPr lang="en-US" dirty="0"/>
              <a:t>Appendix</a:t>
            </a:r>
          </a:p>
        </p:txBody>
      </p:sp>
      <p:sp>
        <p:nvSpPr>
          <p:cNvPr id="4" name="Slide Number Placeholder 3">
            <a:extLst>
              <a:ext uri="{FF2B5EF4-FFF2-40B4-BE49-F238E27FC236}">
                <a16:creationId xmlns:a16="http://schemas.microsoft.com/office/drawing/2014/main" id="{D20DD3C5-6804-44BC-8641-72267FBA9C39}"/>
              </a:ext>
            </a:extLst>
          </p:cNvPr>
          <p:cNvSpPr>
            <a:spLocks noGrp="1"/>
          </p:cNvSpPr>
          <p:nvPr>
            <p:ph type="sldNum" sz="quarter" idx="12"/>
          </p:nvPr>
        </p:nvSpPr>
        <p:spPr/>
        <p:txBody>
          <a:bodyPr/>
          <a:lstStyle/>
          <a:p>
            <a:fld id="{E0684831-484F-E04E-A91C-77E82AA5A8B7}" type="slidenum">
              <a:rPr lang="en-US" smtClean="0"/>
              <a:pPr/>
              <a:t>9</a:t>
            </a:fld>
            <a:endParaRPr lang="en-US"/>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80D07AB1-38B3-4B1C-8832-F01A0B96149C}"/>
                  </a:ext>
                </a:extLst>
              </p:cNvPr>
              <p:cNvSpPr/>
              <p:nvPr/>
            </p:nvSpPr>
            <p:spPr>
              <a:xfrm>
                <a:off x="5432338" y="1599655"/>
                <a:ext cx="6096000" cy="696666"/>
              </a:xfrm>
              <a:prstGeom prst="rect">
                <a:avLst/>
              </a:prstGeom>
            </p:spPr>
            <p:txBody>
              <a:bodyPr>
                <a:spAutoFit/>
              </a:bodyPr>
              <a:lstStyle/>
              <a:p>
                <a:pPr algn="ctr"/>
                <a14:m>
                  <m:oMath xmlns:m="http://schemas.openxmlformats.org/officeDocument/2006/math">
                    <m:sSub>
                      <m:sSubPr>
                        <m:ctrlPr>
                          <a:rPr lang="en-US" i="1">
                            <a:latin typeface="Cambria Math" panose="02040503050406030204" pitchFamily="18" charset="0"/>
                            <a:ea typeface="SimSun" panose="02010600030101010101" pitchFamily="2" charset="-122"/>
                          </a:rPr>
                        </m:ctrlPr>
                      </m:sSubPr>
                      <m:e>
                        <m:r>
                          <a:rPr lang="en-US" i="1">
                            <a:latin typeface="Cambria Math" panose="02040503050406030204" pitchFamily="18" charset="0"/>
                            <a:ea typeface="SimSun" panose="02010600030101010101" pitchFamily="2" charset="-122"/>
                          </a:rPr>
                          <m:t>𝐾</m:t>
                        </m:r>
                      </m:e>
                      <m:sub>
                        <m:r>
                          <a:rPr lang="en-US" i="1">
                            <a:latin typeface="Cambria Math" panose="02040503050406030204" pitchFamily="18" charset="0"/>
                            <a:ea typeface="SimSun" panose="02010600030101010101" pitchFamily="2" charset="-122"/>
                          </a:rPr>
                          <m:t>𝐿𝑄𝑅</m:t>
                        </m:r>
                      </m:sub>
                    </m:sSub>
                    <m:r>
                      <a:rPr lang="en-US" i="1">
                        <a:latin typeface="Cambria Math" panose="02040503050406030204" pitchFamily="18" charset="0"/>
                        <a:ea typeface="SimSun" panose="02010600030101010101" pitchFamily="2" charset="-122"/>
                      </a:rPr>
                      <m:t>=</m:t>
                    </m:r>
                    <m:d>
                      <m:dPr>
                        <m:begChr m:val="["/>
                        <m:endChr m:val="]"/>
                        <m:ctrlPr>
                          <a:rPr lang="en-US" i="1">
                            <a:latin typeface="Cambria Math" panose="02040503050406030204" pitchFamily="18" charset="0"/>
                            <a:ea typeface="SimSun" panose="02010600030101010101" pitchFamily="2" charset="-122"/>
                          </a:rPr>
                        </m:ctrlPr>
                      </m:dPr>
                      <m:e>
                        <m:m>
                          <m:mPr>
                            <m:mcs>
                              <m:mc>
                                <m:mcPr>
                                  <m:count m:val="4"/>
                                  <m:mcJc m:val="center"/>
                                </m:mcPr>
                              </m:mc>
                            </m:mcs>
                            <m:ctrlPr>
                              <a:rPr lang="en-US" i="1">
                                <a:latin typeface="Cambria Math" panose="02040503050406030204" pitchFamily="18" charset="0"/>
                                <a:ea typeface="SimSun" panose="02010600030101010101" pitchFamily="2" charset="-122"/>
                              </a:rPr>
                            </m:ctrlPr>
                          </m:mPr>
                          <m:mr>
                            <m:e>
                              <m:r>
                                <a:rPr lang="en-US" i="1">
                                  <a:latin typeface="Cambria Math" panose="02040503050406030204" pitchFamily="18" charset="0"/>
                                  <a:ea typeface="SimSun" panose="02010600030101010101" pitchFamily="2" charset="-122"/>
                                </a:rPr>
                                <m:t>−31.6228</m:t>
                              </m:r>
                            </m:e>
                            <m:e>
                              <m:r>
                                <a:rPr lang="en-US" i="1">
                                  <a:latin typeface="Cambria Math" panose="02040503050406030204" pitchFamily="18" charset="0"/>
                                  <a:ea typeface="SimSun" panose="02010600030101010101" pitchFamily="2" charset="-122"/>
                                </a:rPr>
                                <m:t>113.3629</m:t>
                              </m:r>
                            </m:e>
                            <m:e>
                              <m:r>
                                <a:rPr lang="en-US" i="1">
                                  <a:latin typeface="Cambria Math" panose="02040503050406030204" pitchFamily="18" charset="0"/>
                                  <a:ea typeface="SimSun" panose="02010600030101010101" pitchFamily="2" charset="-122"/>
                                </a:rPr>
                                <m:t>−240.1784</m:t>
                              </m:r>
                            </m:e>
                            <m:e>
                              <m:r>
                                <a:rPr lang="en-US" i="1">
                                  <a:latin typeface="Cambria Math" panose="02040503050406030204" pitchFamily="18" charset="0"/>
                                  <a:ea typeface="Cambria Math" panose="02040503050406030204" pitchFamily="18" charset="0"/>
                                  <a:cs typeface="Cambria Math" panose="02040503050406030204" pitchFamily="18" charset="0"/>
                                </a:rPr>
                                <m:t>33.5693</m:t>
                              </m:r>
                            </m:e>
                          </m:mr>
                        </m:m>
                      </m:e>
                    </m:d>
                  </m:oMath>
                </a14:m>
                <a:r>
                  <a:rPr lang="en-US" dirty="0">
                    <a:latin typeface="Times New Roman" panose="02020603050405020304" pitchFamily="18" charset="0"/>
                    <a:ea typeface="SimSun" panose="02010600030101010101" pitchFamily="2" charset="-122"/>
                  </a:rPr>
                  <a:t>	</a:t>
                </a:r>
                <a14:m>
                  <m:oMath xmlns:m="http://schemas.openxmlformats.org/officeDocument/2006/math">
                    <m:acc>
                      <m:accPr>
                        <m:chr m:val="̅"/>
                        <m:ctrlPr>
                          <a:rPr lang="en-US" sz="2000" i="1">
                            <a:effectLst/>
                            <a:latin typeface="Cambria Math" panose="02040503050406030204" pitchFamily="18" charset="0"/>
                            <a:ea typeface="SimSun" panose="02010600030101010101" pitchFamily="2" charset="-122"/>
                          </a:rPr>
                        </m:ctrlPr>
                      </m:accPr>
                      <m:e>
                        <m:r>
                          <a:rPr lang="en-US" sz="2000" i="1">
                            <a:effectLst/>
                            <a:latin typeface="Cambria Math" panose="02040503050406030204" pitchFamily="18" charset="0"/>
                            <a:ea typeface="SimSun" panose="02010600030101010101" pitchFamily="2" charset="-122"/>
                          </a:rPr>
                          <m:t>𝑁</m:t>
                        </m:r>
                      </m:e>
                    </m:acc>
                    <m:r>
                      <a:rPr lang="en-US" sz="2000" i="1">
                        <a:effectLst/>
                        <a:latin typeface="Cambria Math" panose="02040503050406030204" pitchFamily="18" charset="0"/>
                        <a:ea typeface="SimSun" panose="02010600030101010101" pitchFamily="2" charset="-122"/>
                      </a:rPr>
                      <m:t>=−31.6228</m:t>
                    </m:r>
                  </m:oMath>
                </a14:m>
                <a:endParaRPr lang="en-US" sz="2000" dirty="0">
                  <a:effectLst/>
                  <a:latin typeface="Times New Roman" panose="02020603050405020304" pitchFamily="18" charset="0"/>
                  <a:ea typeface="SimSun" panose="02010600030101010101" pitchFamily="2" charset="-122"/>
                </a:endParaRPr>
              </a:p>
            </p:txBody>
          </p:sp>
        </mc:Choice>
        <mc:Fallback xmlns="">
          <p:sp>
            <p:nvSpPr>
              <p:cNvPr id="5" name="Rectangle 4">
                <a:extLst>
                  <a:ext uri="{FF2B5EF4-FFF2-40B4-BE49-F238E27FC236}">
                    <a16:creationId xmlns:a16="http://schemas.microsoft.com/office/drawing/2014/main" id="{80D07AB1-38B3-4B1C-8832-F01A0B96149C}"/>
                  </a:ext>
                </a:extLst>
              </p:cNvPr>
              <p:cNvSpPr>
                <a:spLocks noRot="1" noChangeAspect="1" noMove="1" noResize="1" noEditPoints="1" noAdjustHandles="1" noChangeArrowheads="1" noChangeShapeType="1" noTextEdit="1"/>
              </p:cNvSpPr>
              <p:nvPr/>
            </p:nvSpPr>
            <p:spPr>
              <a:xfrm>
                <a:off x="5432338" y="1599655"/>
                <a:ext cx="6096000" cy="69666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78D1B1B-5378-4B73-99DD-26ED622FC815}"/>
                  </a:ext>
                </a:extLst>
              </p:cNvPr>
              <p:cNvSpPr/>
              <p:nvPr/>
            </p:nvSpPr>
            <p:spPr>
              <a:xfrm>
                <a:off x="5702327" y="3157465"/>
                <a:ext cx="4743222"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𝑝</m:t>
                          </m:r>
                          <m:r>
                            <a:rPr lang="en-US" i="0">
                              <a:latin typeface="Cambria Math" panose="02040503050406030204" pitchFamily="18" charset="0"/>
                            </a:rPr>
                            <m:t>1</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𝑑</m:t>
                          </m:r>
                          <m:r>
                            <a:rPr lang="en-US" i="0">
                              <a:latin typeface="Cambria Math" panose="02040503050406030204" pitchFamily="18" charset="0"/>
                            </a:rPr>
                            <m:t>1</m:t>
                          </m:r>
                        </m:sub>
                      </m:sSub>
                      <m:r>
                        <a:rPr lang="en-US" i="0">
                          <a:latin typeface="Cambria Math" panose="02040503050406030204" pitchFamily="18" charset="0"/>
                        </a:rPr>
                        <m:t>=−50,−400       </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𝑝</m:t>
                          </m:r>
                          <m:r>
                            <a:rPr lang="en-US" i="0">
                              <a:latin typeface="Cambria Math" panose="02040503050406030204" pitchFamily="18" charset="0"/>
                            </a:rPr>
                            <m:t>2</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𝑑</m:t>
                          </m:r>
                          <m:r>
                            <a:rPr lang="en-US" i="0">
                              <a:latin typeface="Cambria Math" panose="02040503050406030204" pitchFamily="18" charset="0"/>
                            </a:rPr>
                            <m:t>2</m:t>
                          </m:r>
                        </m:sub>
                      </m:sSub>
                      <m:r>
                        <a:rPr lang="en-US" i="0">
                          <a:latin typeface="Cambria Math" panose="02040503050406030204" pitchFamily="18" charset="0"/>
                        </a:rPr>
                        <m:t>=150, 100</m:t>
                      </m:r>
                    </m:oMath>
                  </m:oMathPara>
                </a14:m>
                <a:endParaRPr lang="en-US" dirty="0"/>
              </a:p>
            </p:txBody>
          </p:sp>
        </mc:Choice>
        <mc:Fallback xmlns="">
          <p:sp>
            <p:nvSpPr>
              <p:cNvPr id="6" name="Rectangle 5">
                <a:extLst>
                  <a:ext uri="{FF2B5EF4-FFF2-40B4-BE49-F238E27FC236}">
                    <a16:creationId xmlns:a16="http://schemas.microsoft.com/office/drawing/2014/main" id="{678D1B1B-5378-4B73-99DD-26ED622FC815}"/>
                  </a:ext>
                </a:extLst>
              </p:cNvPr>
              <p:cNvSpPr>
                <a:spLocks noRot="1" noChangeAspect="1" noMove="1" noResize="1" noEditPoints="1" noAdjustHandles="1" noChangeArrowheads="1" noChangeShapeType="1" noTextEdit="1"/>
              </p:cNvSpPr>
              <p:nvPr/>
            </p:nvSpPr>
            <p:spPr>
              <a:xfrm>
                <a:off x="5702327" y="3157465"/>
                <a:ext cx="4743222" cy="390748"/>
              </a:xfrm>
              <a:prstGeom prst="rect">
                <a:avLst/>
              </a:prstGeom>
              <a:blipFill>
                <a:blip r:embed="rId6"/>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7839757-43F2-4344-B8BF-4D4A1EE456F1}"/>
                  </a:ext>
                </a:extLst>
              </p:cNvPr>
              <p:cNvSpPr/>
              <p:nvPr/>
            </p:nvSpPr>
            <p:spPr>
              <a:xfrm>
                <a:off x="5232653" y="4515399"/>
                <a:ext cx="6096000" cy="1044645"/>
              </a:xfrm>
              <a:prstGeom prst="rect">
                <a:avLst/>
              </a:prstGeom>
            </p:spPr>
            <p:txBody>
              <a:bodyPr>
                <a:spAutoFit/>
              </a:bodyPr>
              <a:lstStyle/>
              <a:p>
                <a:pPr algn="ctr"/>
                <a14:m>
                  <m:oMath xmlns:m="http://schemas.openxmlformats.org/officeDocument/2006/math">
                    <m:sSub>
                      <m:sSubPr>
                        <m:ctrlPr>
                          <a:rPr lang="en-US" i="1" smtClean="0">
                            <a:latin typeface="Cambria Math" panose="02040503050406030204" pitchFamily="18" charset="0"/>
                            <a:ea typeface="SimSun" panose="02010600030101010101" pitchFamily="2" charset="-122"/>
                          </a:rPr>
                        </m:ctrlPr>
                      </m:sSubPr>
                      <m:e>
                        <m:r>
                          <a:rPr lang="en-US" i="1">
                            <a:latin typeface="Cambria Math" panose="02040503050406030204" pitchFamily="18" charset="0"/>
                            <a:ea typeface="SimSun" panose="02010600030101010101" pitchFamily="2" charset="-122"/>
                          </a:rPr>
                          <m:t>𝑇</m:t>
                        </m:r>
                      </m:e>
                      <m:sub>
                        <m:r>
                          <a:rPr lang="en-US" i="1">
                            <a:latin typeface="Cambria Math" panose="02040503050406030204" pitchFamily="18" charset="0"/>
                            <a:ea typeface="SimSun" panose="02010600030101010101" pitchFamily="2" charset="-122"/>
                          </a:rPr>
                          <m:t>𝑠</m:t>
                        </m:r>
                      </m:sub>
                    </m:sSub>
                    <m:r>
                      <a:rPr lang="en-US" i="1">
                        <a:latin typeface="Cambria Math" panose="02040503050406030204" pitchFamily="18" charset="0"/>
                        <a:ea typeface="SimSun" panose="02010600030101010101" pitchFamily="2" charset="-122"/>
                      </a:rPr>
                      <m:t>=0.001</m:t>
                    </m:r>
                    <m:r>
                      <a:rPr lang="en-US" i="1">
                        <a:latin typeface="Cambria Math" panose="02040503050406030204" pitchFamily="18" charset="0"/>
                        <a:ea typeface="SimSun" panose="02010600030101010101" pitchFamily="2" charset="-122"/>
                      </a:rPr>
                      <m:t>𝑠</m:t>
                    </m:r>
                    <m:r>
                      <a:rPr lang="en-US" i="1">
                        <a:latin typeface="Cambria Math" panose="02040503050406030204" pitchFamily="18" charset="0"/>
                        <a:ea typeface="SimSun" panose="02010600030101010101" pitchFamily="2" charset="-122"/>
                      </a:rPr>
                      <m:t>    </m:t>
                    </m:r>
                    <m:sSub>
                      <m:sSubPr>
                        <m:ctrlPr>
                          <a:rPr lang="en-US" i="1">
                            <a:latin typeface="Cambria Math" panose="02040503050406030204" pitchFamily="18" charset="0"/>
                            <a:ea typeface="SimSun" panose="02010600030101010101" pitchFamily="2" charset="-122"/>
                          </a:rPr>
                        </m:ctrlPr>
                      </m:sSubPr>
                      <m:e>
                        <m:r>
                          <a:rPr lang="en-US" i="1">
                            <a:latin typeface="Cambria Math" panose="02040503050406030204" pitchFamily="18" charset="0"/>
                            <a:ea typeface="SimSun" panose="02010600030101010101" pitchFamily="2" charset="-122"/>
                          </a:rPr>
                          <m:t>𝑃</m:t>
                        </m:r>
                      </m:e>
                      <m:sub>
                        <m:r>
                          <a:rPr lang="en-US" i="1">
                            <a:latin typeface="Cambria Math" panose="02040503050406030204" pitchFamily="18" charset="0"/>
                            <a:ea typeface="SimSun" panose="02010600030101010101" pitchFamily="2" charset="-122"/>
                          </a:rPr>
                          <m:t>h</m:t>
                        </m:r>
                      </m:sub>
                    </m:sSub>
                    <m:r>
                      <a:rPr lang="en-US" i="1">
                        <a:latin typeface="Cambria Math" panose="02040503050406030204" pitchFamily="18" charset="0"/>
                        <a:ea typeface="SimSun" panose="02010600030101010101" pitchFamily="2" charset="-122"/>
                      </a:rPr>
                      <m:t>=4000     </m:t>
                    </m:r>
                    <m:sSub>
                      <m:sSubPr>
                        <m:ctrlPr>
                          <a:rPr lang="en-US" i="1">
                            <a:latin typeface="Cambria Math" panose="02040503050406030204" pitchFamily="18" charset="0"/>
                            <a:ea typeface="SimSun" panose="02010600030101010101" pitchFamily="2" charset="-122"/>
                          </a:rPr>
                        </m:ctrlPr>
                      </m:sSubPr>
                      <m:e>
                        <m:r>
                          <a:rPr lang="en-US" i="1">
                            <a:latin typeface="Cambria Math" panose="02040503050406030204" pitchFamily="18" charset="0"/>
                            <a:ea typeface="SimSun" panose="02010600030101010101" pitchFamily="2" charset="-122"/>
                          </a:rPr>
                          <m:t>𝐶</m:t>
                        </m:r>
                      </m:e>
                      <m:sub>
                        <m:r>
                          <a:rPr lang="en-US" i="1">
                            <a:latin typeface="Cambria Math" panose="02040503050406030204" pitchFamily="18" charset="0"/>
                            <a:ea typeface="SimSun" panose="02010600030101010101" pitchFamily="2" charset="-122"/>
                          </a:rPr>
                          <m:t>h</m:t>
                        </m:r>
                      </m:sub>
                    </m:sSub>
                    <m:r>
                      <a:rPr lang="en-US" i="1">
                        <a:latin typeface="Cambria Math" panose="02040503050406030204" pitchFamily="18" charset="0"/>
                        <a:ea typeface="SimSun" panose="02010600030101010101" pitchFamily="2" charset="-122"/>
                      </a:rPr>
                      <m:t>=10</m:t>
                    </m:r>
                  </m:oMath>
                </a14:m>
                <a:r>
                  <a:rPr lang="en-US" dirty="0">
                    <a:latin typeface="Times New Roman" panose="02020603050405020304" pitchFamily="18" charset="0"/>
                    <a:ea typeface="SimSun" panose="02010600030101010101" pitchFamily="2" charset="-122"/>
                  </a:rPr>
                  <a:t> </a:t>
                </a:r>
              </a:p>
              <a:p>
                <a:pPr algn="ctr"/>
                <a14:m>
                  <m:oMath xmlns:m="http://schemas.openxmlformats.org/officeDocument/2006/math">
                    <m:sSub>
                      <m:sSubPr>
                        <m:ctrlPr>
                          <a:rPr lang="en-US" b="1" i="1">
                            <a:latin typeface="Cambria Math" panose="02040503050406030204" pitchFamily="18" charset="0"/>
                            <a:ea typeface="SimSun" panose="02010600030101010101" pitchFamily="2" charset="-122"/>
                          </a:rPr>
                        </m:ctrlPr>
                      </m:sSubPr>
                      <m:e>
                        <m:r>
                          <a:rPr lang="en-US" b="1" i="1">
                            <a:latin typeface="Cambria Math" panose="02040503050406030204" pitchFamily="18" charset="0"/>
                            <a:ea typeface="SimSun" panose="02010600030101010101" pitchFamily="2" charset="-122"/>
                          </a:rPr>
                          <m:t>𝐮</m:t>
                        </m:r>
                      </m:e>
                      <m:sub>
                        <m:r>
                          <a:rPr lang="en-US" b="1" i="1">
                            <a:latin typeface="Cambria Math" panose="02040503050406030204" pitchFamily="18" charset="0"/>
                            <a:ea typeface="SimSun" panose="02010600030101010101" pitchFamily="2" charset="-122"/>
                          </a:rPr>
                          <m:t>𝐥𝐨𝐰</m:t>
                        </m:r>
                      </m:sub>
                    </m:sSub>
                    <m:r>
                      <a:rPr lang="en-US" i="1">
                        <a:latin typeface="Cambria Math" panose="02040503050406030204" pitchFamily="18" charset="0"/>
                        <a:ea typeface="SimSun" panose="02010600030101010101" pitchFamily="2" charset="-122"/>
                      </a:rPr>
                      <m:t>=−36</m:t>
                    </m:r>
                    <m:r>
                      <a:rPr lang="en-US" i="1">
                        <a:latin typeface="Cambria Math" panose="02040503050406030204" pitchFamily="18" charset="0"/>
                        <a:ea typeface="SimSun" panose="02010600030101010101" pitchFamily="2" charset="-122"/>
                      </a:rPr>
                      <m:t>𝑉</m:t>
                    </m:r>
                    <m:r>
                      <a:rPr lang="en-US" b="1">
                        <a:latin typeface="Cambria Math" panose="02040503050406030204" pitchFamily="18" charset="0"/>
                        <a:ea typeface="SimSun" panose="02010600030101010101" pitchFamily="2" charset="-122"/>
                      </a:rPr>
                      <m:t>  </m:t>
                    </m:r>
                    <m:sSub>
                      <m:sSubPr>
                        <m:ctrlPr>
                          <a:rPr lang="en-US" b="1" i="1">
                            <a:latin typeface="Cambria Math" panose="02040503050406030204" pitchFamily="18" charset="0"/>
                            <a:ea typeface="SimSun" panose="02010600030101010101" pitchFamily="2" charset="-122"/>
                          </a:rPr>
                        </m:ctrlPr>
                      </m:sSubPr>
                      <m:e>
                        <m:r>
                          <a:rPr lang="en-US" b="1" i="1">
                            <a:latin typeface="Cambria Math" panose="02040503050406030204" pitchFamily="18" charset="0"/>
                            <a:ea typeface="SimSun" panose="02010600030101010101" pitchFamily="2" charset="-122"/>
                          </a:rPr>
                          <m:t>𝐮</m:t>
                        </m:r>
                      </m:e>
                      <m:sub>
                        <m:r>
                          <a:rPr lang="en-US" b="1" i="1">
                            <a:latin typeface="Cambria Math" panose="02040503050406030204" pitchFamily="18" charset="0"/>
                            <a:ea typeface="SimSun" panose="02010600030101010101" pitchFamily="2" charset="-122"/>
                          </a:rPr>
                          <m:t>𝐡𝐢𝐠𝐡</m:t>
                        </m:r>
                      </m:sub>
                    </m:sSub>
                    <m:r>
                      <a:rPr lang="en-US" b="1" i="1">
                        <a:latin typeface="Cambria Math" panose="02040503050406030204" pitchFamily="18" charset="0"/>
                        <a:ea typeface="SimSun" panose="02010600030101010101" pitchFamily="2" charset="-122"/>
                      </a:rPr>
                      <m:t>=</m:t>
                    </m:r>
                    <m:r>
                      <a:rPr lang="en-US" i="1">
                        <a:latin typeface="Cambria Math" panose="02040503050406030204" pitchFamily="18" charset="0"/>
                        <a:ea typeface="SimSun" panose="02010600030101010101" pitchFamily="2" charset="-122"/>
                      </a:rPr>
                      <m:t>36</m:t>
                    </m:r>
                    <m:r>
                      <a:rPr lang="en-US" i="1">
                        <a:latin typeface="Cambria Math" panose="02040503050406030204" pitchFamily="18" charset="0"/>
                        <a:ea typeface="SimSun" panose="02010600030101010101" pitchFamily="2" charset="-122"/>
                      </a:rPr>
                      <m:t>𝑉</m:t>
                    </m:r>
                  </m:oMath>
                </a14:m>
                <a:r>
                  <a:rPr lang="en-US" b="1" dirty="0">
                    <a:latin typeface="Times New Roman" panose="02020603050405020304" pitchFamily="18" charset="0"/>
                    <a:ea typeface="SimSun" panose="02010600030101010101" pitchFamily="2" charset="-122"/>
                  </a:rPr>
                  <a:t> </a:t>
                </a:r>
                <a:endParaRPr lang="en-US" dirty="0">
                  <a:latin typeface="Times New Roman" panose="02020603050405020304" pitchFamily="18" charset="0"/>
                  <a:ea typeface="SimSun" panose="02010600030101010101" pitchFamily="2" charset="-122"/>
                </a:endParaRPr>
              </a:p>
              <a:p>
                <a:pPr algn="ctr"/>
                <a14:m>
                  <m:oMath xmlns:m="http://schemas.openxmlformats.org/officeDocument/2006/math">
                    <m:sSub>
                      <m:sSubPr>
                        <m:ctrlPr>
                          <a:rPr lang="en-US" sz="1600" b="1" i="1">
                            <a:effectLst/>
                            <a:latin typeface="Cambria Math" panose="02040503050406030204" pitchFamily="18" charset="0"/>
                          </a:rPr>
                        </m:ctrlPr>
                      </m:sSubPr>
                      <m:e>
                        <m:r>
                          <a:rPr lang="en-US" sz="1600" b="1" i="1">
                            <a:effectLst/>
                            <a:latin typeface="Cambria Math" panose="02040503050406030204" pitchFamily="18" charset="0"/>
                            <a:ea typeface="SimSun" panose="02010600030101010101" pitchFamily="2" charset="-122"/>
                            <a:cs typeface="Times New Roman" panose="02020603050405020304" pitchFamily="18" charset="0"/>
                          </a:rPr>
                          <m:t>𝐲</m:t>
                        </m:r>
                      </m:e>
                      <m:sub>
                        <m:sSub>
                          <m:sSubPr>
                            <m:ctrlPr>
                              <a:rPr lang="en-US" sz="1600" b="1" i="1">
                                <a:effectLst/>
                                <a:latin typeface="Cambria Math" panose="02040503050406030204" pitchFamily="18" charset="0"/>
                              </a:rPr>
                            </m:ctrlPr>
                          </m:sSubPr>
                          <m:e>
                            <m:r>
                              <a:rPr lang="en-US" sz="1600" b="1" i="1">
                                <a:effectLst/>
                                <a:latin typeface="Cambria Math" panose="02040503050406030204" pitchFamily="18" charset="0"/>
                                <a:ea typeface="SimSun" panose="02010600030101010101" pitchFamily="2" charset="-122"/>
                                <a:cs typeface="Times New Roman" panose="02020603050405020304" pitchFamily="18" charset="0"/>
                              </a:rPr>
                              <m:t>𝐭</m:t>
                            </m:r>
                          </m:e>
                          <m:sub>
                            <m:r>
                              <a:rPr lang="en-US" sz="1600" b="1" i="1">
                                <a:effectLst/>
                                <a:latin typeface="Cambria Math" panose="02040503050406030204" pitchFamily="18" charset="0"/>
                                <a:ea typeface="SimSun" panose="02010600030101010101" pitchFamily="2" charset="-122"/>
                                <a:cs typeface="Times New Roman" panose="02020603050405020304" pitchFamily="18" charset="0"/>
                              </a:rPr>
                              <m:t>𝐥𝐨𝐰</m:t>
                            </m:r>
                          </m:sub>
                        </m:sSub>
                      </m:sub>
                    </m:sSub>
                    <m:r>
                      <a:rPr lang="en-US" sz="1600" b="1" i="1">
                        <a:effectLst/>
                        <a:latin typeface="Cambria Math" panose="02040503050406030204" pitchFamily="18" charset="0"/>
                        <a:ea typeface="SimSun" panose="02010600030101010101" pitchFamily="2" charset="-122"/>
                        <a:cs typeface="Times New Roman" panose="02020603050405020304" pitchFamily="18" charset="0"/>
                      </a:rPr>
                      <m:t>=</m:t>
                    </m:r>
                    <m:d>
                      <m:dPr>
                        <m:begChr m:val="["/>
                        <m:endChr m:val="]"/>
                        <m:ctrlPr>
                          <a:rPr lang="en-US" sz="1600" b="1" i="1">
                            <a:effectLst/>
                            <a:latin typeface="Cambria Math" panose="02040503050406030204" pitchFamily="18" charset="0"/>
                          </a:rPr>
                        </m:ctrlPr>
                      </m:dPr>
                      <m:e>
                        <m:eqArr>
                          <m:eqArrPr>
                            <m:ctrlPr>
                              <a:rPr lang="en-US" sz="1600" b="1" i="1">
                                <a:effectLst/>
                                <a:latin typeface="Cambria Math" panose="02040503050406030204" pitchFamily="18" charset="0"/>
                              </a:rPr>
                            </m:ctrlPr>
                          </m:eqArrPr>
                          <m:e>
                            <m:r>
                              <a:rPr lang="en-US" sz="1600" b="1" i="1">
                                <a:effectLst/>
                                <a:latin typeface="Cambria Math" panose="02040503050406030204" pitchFamily="18" charset="0"/>
                                <a:ea typeface="SimSun" panose="02010600030101010101" pitchFamily="2" charset="-122"/>
                                <a:cs typeface="Times New Roman" panose="02020603050405020304" pitchFamily="18" charset="0"/>
                              </a:rPr>
                              <m:t>𝐱</m:t>
                            </m:r>
                          </m:e>
                          <m:e>
                            <m:r>
                              <a:rPr lang="en-US" sz="1600" b="1" i="1">
                                <a:effectLst/>
                                <a:latin typeface="Cambria Math" panose="02040503050406030204" pitchFamily="18" charset="0"/>
                                <a:ea typeface="SimSun" panose="02010600030101010101" pitchFamily="2" charset="-122"/>
                                <a:cs typeface="Times New Roman" panose="02020603050405020304" pitchFamily="18" charset="0"/>
                              </a:rPr>
                              <m:t>𝛉</m:t>
                            </m:r>
                          </m:e>
                        </m:eqArr>
                      </m:e>
                    </m:d>
                    <m:r>
                      <a:rPr lang="en-US" sz="1600" b="1" i="1">
                        <a:effectLst/>
                        <a:latin typeface="Cambria Math" panose="02040503050406030204" pitchFamily="18" charset="0"/>
                        <a:ea typeface="SimSun" panose="02010600030101010101" pitchFamily="2" charset="-122"/>
                        <a:cs typeface="Times New Roman" panose="02020603050405020304" pitchFamily="18" charset="0"/>
                      </a:rPr>
                      <m:t>=</m:t>
                    </m:r>
                    <m:d>
                      <m:dPr>
                        <m:begChr m:val="["/>
                        <m:endChr m:val="]"/>
                        <m:ctrlPr>
                          <a:rPr lang="en-US" sz="1600" b="1" i="1">
                            <a:effectLst/>
                            <a:latin typeface="Cambria Math" panose="02040503050406030204" pitchFamily="18" charset="0"/>
                          </a:rPr>
                        </m:ctrlPr>
                      </m:dPr>
                      <m:e>
                        <m:eqArr>
                          <m:eqArrPr>
                            <m:ctrlPr>
                              <a:rPr lang="en-US" sz="1600" b="1" i="1">
                                <a:effectLst/>
                                <a:latin typeface="Cambria Math" panose="02040503050406030204" pitchFamily="18" charset="0"/>
                              </a:rPr>
                            </m:ctrlPr>
                          </m:eqArrPr>
                          <m:e>
                            <m:r>
                              <a:rPr lang="en-US" sz="1600" b="1" i="1">
                                <a:effectLst/>
                                <a:latin typeface="Cambria Math" panose="02040503050406030204" pitchFamily="18" charset="0"/>
                                <a:ea typeface="SimSun" panose="02010600030101010101" pitchFamily="2" charset="-122"/>
                                <a:cs typeface="Times New Roman" panose="02020603050405020304" pitchFamily="18" charset="0"/>
                              </a:rPr>
                              <m:t>−∞</m:t>
                            </m:r>
                          </m:e>
                          <m:e>
                            <m:r>
                              <a:rPr lang="en-US" sz="1600" i="1">
                                <a:effectLst/>
                                <a:latin typeface="Cambria Math" panose="02040503050406030204" pitchFamily="18" charset="0"/>
                                <a:ea typeface="SimSun" panose="02010600030101010101" pitchFamily="2" charset="-122"/>
                                <a:cs typeface="Times New Roman" panose="02020603050405020304" pitchFamily="18" charset="0"/>
                              </a:rPr>
                              <m:t>−0.05 </m:t>
                            </m:r>
                            <m:r>
                              <a:rPr lang="en-US" sz="1600" i="1">
                                <a:effectLst/>
                                <a:latin typeface="Cambria Math" panose="02040503050406030204" pitchFamily="18" charset="0"/>
                                <a:ea typeface="SimSun" panose="02010600030101010101" pitchFamily="2" charset="-122"/>
                                <a:cs typeface="Times New Roman" panose="02020603050405020304" pitchFamily="18" charset="0"/>
                              </a:rPr>
                              <m:t>𝑟𝑎𝑑</m:t>
                            </m:r>
                          </m:e>
                        </m:eqArr>
                      </m:e>
                    </m:d>
                    <m:r>
                      <a:rPr lang="en-US" sz="1600" b="1">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n-US" sz="1600" b="1" i="1">
                            <a:effectLst/>
                            <a:latin typeface="Cambria Math" panose="02040503050406030204" pitchFamily="18" charset="0"/>
                          </a:rPr>
                        </m:ctrlPr>
                      </m:sSubPr>
                      <m:e>
                        <m:r>
                          <a:rPr lang="en-US" sz="1600" b="1" i="1">
                            <a:effectLst/>
                            <a:latin typeface="Cambria Math" panose="02040503050406030204" pitchFamily="18" charset="0"/>
                            <a:ea typeface="SimSun" panose="02010600030101010101" pitchFamily="2" charset="-122"/>
                            <a:cs typeface="Times New Roman" panose="02020603050405020304" pitchFamily="18" charset="0"/>
                          </a:rPr>
                          <m:t>𝐲</m:t>
                        </m:r>
                      </m:e>
                      <m:sub>
                        <m:sSub>
                          <m:sSubPr>
                            <m:ctrlPr>
                              <a:rPr lang="en-US" sz="1600" b="1" i="1">
                                <a:effectLst/>
                                <a:latin typeface="Cambria Math" panose="02040503050406030204" pitchFamily="18" charset="0"/>
                              </a:rPr>
                            </m:ctrlPr>
                          </m:sSubPr>
                          <m:e>
                            <m:r>
                              <a:rPr lang="en-US" sz="1600" b="1" i="1">
                                <a:effectLst/>
                                <a:latin typeface="Cambria Math" panose="02040503050406030204" pitchFamily="18" charset="0"/>
                                <a:ea typeface="SimSun" panose="02010600030101010101" pitchFamily="2" charset="-122"/>
                                <a:cs typeface="Times New Roman" panose="02020603050405020304" pitchFamily="18" charset="0"/>
                              </a:rPr>
                              <m:t>𝐭</m:t>
                            </m:r>
                          </m:e>
                          <m:sub>
                            <m:r>
                              <a:rPr lang="en-US" sz="1600" b="1" i="1">
                                <a:effectLst/>
                                <a:latin typeface="Cambria Math" panose="02040503050406030204" pitchFamily="18" charset="0"/>
                                <a:ea typeface="SimSun" panose="02010600030101010101" pitchFamily="2" charset="-122"/>
                                <a:cs typeface="Times New Roman" panose="02020603050405020304" pitchFamily="18" charset="0"/>
                              </a:rPr>
                              <m:t>𝐡𝐢𝐠𝐡</m:t>
                            </m:r>
                          </m:sub>
                        </m:sSub>
                      </m:sub>
                    </m:sSub>
                    <m:r>
                      <a:rPr lang="en-US" sz="1600" b="1" i="1">
                        <a:effectLst/>
                        <a:latin typeface="Cambria Math" panose="02040503050406030204" pitchFamily="18" charset="0"/>
                        <a:ea typeface="SimSun" panose="02010600030101010101" pitchFamily="2" charset="-122"/>
                        <a:cs typeface="Times New Roman" panose="02020603050405020304" pitchFamily="18" charset="0"/>
                      </a:rPr>
                      <m:t>=</m:t>
                    </m:r>
                    <m:d>
                      <m:dPr>
                        <m:begChr m:val="["/>
                        <m:endChr m:val="]"/>
                        <m:ctrlPr>
                          <a:rPr lang="en-US" sz="1600" b="1" i="1">
                            <a:effectLst/>
                            <a:latin typeface="Cambria Math" panose="02040503050406030204" pitchFamily="18" charset="0"/>
                          </a:rPr>
                        </m:ctrlPr>
                      </m:dPr>
                      <m:e>
                        <m:eqArr>
                          <m:eqArrPr>
                            <m:ctrlPr>
                              <a:rPr lang="en-US" sz="1600" b="1" i="1">
                                <a:effectLst/>
                                <a:latin typeface="Cambria Math" panose="02040503050406030204" pitchFamily="18" charset="0"/>
                              </a:rPr>
                            </m:ctrlPr>
                          </m:eqArrPr>
                          <m:e>
                            <m:r>
                              <a:rPr lang="en-US" sz="1600" b="1" i="1">
                                <a:effectLst/>
                                <a:latin typeface="Cambria Math" panose="02040503050406030204" pitchFamily="18" charset="0"/>
                                <a:ea typeface="SimSun" panose="02010600030101010101" pitchFamily="2" charset="-122"/>
                                <a:cs typeface="Times New Roman" panose="02020603050405020304" pitchFamily="18" charset="0"/>
                              </a:rPr>
                              <m:t>∞</m:t>
                            </m:r>
                          </m:e>
                          <m:e>
                            <m:r>
                              <a:rPr lang="en-US" sz="1600" i="1">
                                <a:effectLst/>
                                <a:latin typeface="Cambria Math" panose="02040503050406030204" pitchFamily="18" charset="0"/>
                                <a:ea typeface="SimSun" panose="02010600030101010101" pitchFamily="2" charset="-122"/>
                                <a:cs typeface="Times New Roman" panose="02020603050405020304" pitchFamily="18" charset="0"/>
                              </a:rPr>
                              <m:t>0.05 </m:t>
                            </m:r>
                            <m:r>
                              <a:rPr lang="en-US" sz="1600" i="1">
                                <a:effectLst/>
                                <a:latin typeface="Cambria Math" panose="02040503050406030204" pitchFamily="18" charset="0"/>
                                <a:ea typeface="SimSun" panose="02010600030101010101" pitchFamily="2" charset="-122"/>
                                <a:cs typeface="Times New Roman" panose="02020603050405020304" pitchFamily="18" charset="0"/>
                              </a:rPr>
                              <m:t>𝑟𝑎𝑑</m:t>
                            </m:r>
                          </m:e>
                        </m:eqArr>
                      </m:e>
                    </m:d>
                  </m:oMath>
                </a14:m>
                <a:r>
                  <a:rPr lang="en-US" dirty="0"/>
                  <a:t>	</a:t>
                </a:r>
              </a:p>
            </p:txBody>
          </p:sp>
        </mc:Choice>
        <mc:Fallback xmlns="">
          <p:sp>
            <p:nvSpPr>
              <p:cNvPr id="7" name="Rectangle 6">
                <a:extLst>
                  <a:ext uri="{FF2B5EF4-FFF2-40B4-BE49-F238E27FC236}">
                    <a16:creationId xmlns:a16="http://schemas.microsoft.com/office/drawing/2014/main" id="{37839757-43F2-4344-B8BF-4D4A1EE456F1}"/>
                  </a:ext>
                </a:extLst>
              </p:cNvPr>
              <p:cNvSpPr>
                <a:spLocks noRot="1" noChangeAspect="1" noMove="1" noResize="1" noEditPoints="1" noAdjustHandles="1" noChangeArrowheads="1" noChangeShapeType="1" noTextEdit="1"/>
              </p:cNvSpPr>
              <p:nvPr/>
            </p:nvSpPr>
            <p:spPr>
              <a:xfrm>
                <a:off x="5232653" y="4515399"/>
                <a:ext cx="6096000" cy="1044645"/>
              </a:xfrm>
              <a:prstGeom prst="rect">
                <a:avLst/>
              </a:prstGeom>
              <a:blipFill>
                <a:blip r:embed="rId7"/>
                <a:stretch>
                  <a:fillRect b="-117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8" name="Table 7">
                <a:extLst>
                  <a:ext uri="{FF2B5EF4-FFF2-40B4-BE49-F238E27FC236}">
                    <a16:creationId xmlns:a16="http://schemas.microsoft.com/office/drawing/2014/main" id="{5E315B37-1532-4D9B-A034-E0B46F55ABE2}"/>
                  </a:ext>
                </a:extLst>
              </p:cNvPr>
              <p:cNvGraphicFramePr>
                <a:graphicFrameLocks noGrp="1"/>
              </p:cNvGraphicFramePr>
              <p:nvPr>
                <p:extLst>
                  <p:ext uri="{D42A27DB-BD31-4B8C-83A1-F6EECF244321}">
                    <p14:modId xmlns:p14="http://schemas.microsoft.com/office/powerpoint/2010/main" val="225072324"/>
                  </p:ext>
                </p:extLst>
              </p:nvPr>
            </p:nvGraphicFramePr>
            <p:xfrm>
              <a:off x="208503" y="1422900"/>
              <a:ext cx="4743222" cy="3995738"/>
            </p:xfrm>
            <a:graphic>
              <a:graphicData uri="http://schemas.openxmlformats.org/drawingml/2006/table">
                <a:tbl>
                  <a:tblPr firstRow="1" firstCol="1" bandRow="1">
                    <a:tableStyleId>{2D5ABB26-0587-4C30-8999-92F81FD0307C}</a:tableStyleId>
                  </a:tblPr>
                  <a:tblGrid>
                    <a:gridCol w="961333">
                      <a:extLst>
                        <a:ext uri="{9D8B030D-6E8A-4147-A177-3AD203B41FA5}">
                          <a16:colId xmlns:a16="http://schemas.microsoft.com/office/drawing/2014/main" val="4074523575"/>
                        </a:ext>
                      </a:extLst>
                    </a:gridCol>
                    <a:gridCol w="2195936">
                      <a:extLst>
                        <a:ext uri="{9D8B030D-6E8A-4147-A177-3AD203B41FA5}">
                          <a16:colId xmlns:a16="http://schemas.microsoft.com/office/drawing/2014/main" val="94332813"/>
                        </a:ext>
                      </a:extLst>
                    </a:gridCol>
                    <a:gridCol w="1585953">
                      <a:extLst>
                        <a:ext uri="{9D8B030D-6E8A-4147-A177-3AD203B41FA5}">
                          <a16:colId xmlns:a16="http://schemas.microsoft.com/office/drawing/2014/main" val="1670475919"/>
                        </a:ext>
                      </a:extLst>
                    </a:gridCol>
                  </a:tblGrid>
                  <a:tr h="469798">
                    <a:tc>
                      <a:txBody>
                        <a:bodyPr/>
                        <a:lstStyle/>
                        <a:p>
                          <a:pPr marL="0" marR="0" algn="ctr">
                            <a:spcBef>
                              <a:spcPts val="0"/>
                            </a:spcBef>
                            <a:spcAft>
                              <a:spcPts val="0"/>
                            </a:spcAft>
                          </a:pPr>
                          <a:endParaRPr lang="en-US" sz="1600" b="1" dirty="0">
                            <a:effectLst/>
                            <a:latin typeface="Times New Roman" panose="02020603050405020304" pitchFamily="18" charset="0"/>
                            <a:ea typeface="SimSun" panose="02010600030101010101" pitchFamily="2" charset="-122"/>
                          </a:endParaRPr>
                        </a:p>
                      </a:txBody>
                      <a:tcPr marL="79531" marR="79531" marT="0" marB="0" anchor="ctr"/>
                    </a:tc>
                    <a:tc>
                      <a:txBody>
                        <a:bodyPr/>
                        <a:lstStyle/>
                        <a:p>
                          <a:pPr marL="0" marR="0" algn="ctr">
                            <a:spcBef>
                              <a:spcPts val="0"/>
                            </a:spcBef>
                            <a:spcAft>
                              <a:spcPts val="0"/>
                            </a:spcAft>
                          </a:pPr>
                          <a:r>
                            <a:rPr lang="en-US" sz="1600" b="1" dirty="0">
                              <a:effectLst/>
                            </a:rPr>
                            <a:t>Units</a:t>
                          </a:r>
                          <a:endParaRPr lang="en-US" sz="2800" b="1" dirty="0">
                            <a:effectLst/>
                            <a:latin typeface="Times New Roman" panose="02020603050405020304" pitchFamily="18" charset="0"/>
                            <a:ea typeface="SimSun" panose="02010600030101010101" pitchFamily="2" charset="-122"/>
                          </a:endParaRPr>
                        </a:p>
                      </a:txBody>
                      <a:tcPr marL="79531" marR="79531" marT="0" marB="0" anchor="ctr"/>
                    </a:tc>
                    <a:tc>
                      <a:txBody>
                        <a:bodyPr/>
                        <a:lstStyle/>
                        <a:p>
                          <a:pPr marL="0" marR="0" algn="ctr">
                            <a:spcBef>
                              <a:spcPts val="0"/>
                            </a:spcBef>
                            <a:spcAft>
                              <a:spcPts val="0"/>
                            </a:spcAft>
                          </a:pPr>
                          <a:r>
                            <a:rPr lang="en-US" sz="1600" b="1" dirty="0">
                              <a:effectLst/>
                            </a:rPr>
                            <a:t>Value</a:t>
                          </a:r>
                          <a:endParaRPr lang="en-US" sz="2800" b="1" dirty="0">
                            <a:effectLst/>
                            <a:latin typeface="Times New Roman" panose="02020603050405020304" pitchFamily="18" charset="0"/>
                            <a:ea typeface="SimSun" panose="02010600030101010101" pitchFamily="2" charset="-122"/>
                          </a:endParaRPr>
                        </a:p>
                      </a:txBody>
                      <a:tcPr marL="79531" marR="79531" marT="0" marB="0" anchor="ctr"/>
                    </a:tc>
                    <a:extLst>
                      <a:ext uri="{0D108BD9-81ED-4DB2-BD59-A6C34878D82A}">
                        <a16:rowId xmlns:a16="http://schemas.microsoft.com/office/drawing/2014/main" val="811341138"/>
                      </a:ext>
                    </a:extLst>
                  </a:tr>
                  <a:tr h="391499">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1600" b="1" i="1">
                                    <a:effectLst/>
                                    <a:latin typeface="Cambria Math" panose="02040503050406030204" pitchFamily="18" charset="0"/>
                                  </a:rPr>
                                  <m:t>𝐌</m:t>
                                </m:r>
                              </m:oMath>
                            </m:oMathPara>
                          </a14:m>
                          <a:endParaRPr lang="en-US" sz="1600" b="1" dirty="0">
                            <a:effectLst/>
                            <a:latin typeface="Times New Roman" panose="02020603050405020304" pitchFamily="18" charset="0"/>
                            <a:ea typeface="SimSun" panose="02010600030101010101" pitchFamily="2" charset="-122"/>
                          </a:endParaRPr>
                        </a:p>
                      </a:txBody>
                      <a:tcPr marL="79531" marR="79531" marT="0" marB="0" anchor="ctr"/>
                    </a:tc>
                    <a:tc>
                      <a:txBody>
                        <a:bodyPr/>
                        <a:lstStyle/>
                        <a:p>
                          <a:pPr marL="0" marR="0" algn="ctr">
                            <a:spcBef>
                              <a:spcPts val="0"/>
                            </a:spcBef>
                            <a:spcAft>
                              <a:spcPts val="0"/>
                            </a:spcAft>
                          </a:pPr>
                          <a:r>
                            <a:rPr lang="en-US" sz="1600">
                              <a:effectLst/>
                            </a:rPr>
                            <a:t>Mass of cart</a:t>
                          </a:r>
                          <a:endParaRPr lang="en-US" sz="2800">
                            <a:effectLst/>
                            <a:latin typeface="Times New Roman" panose="02020603050405020304" pitchFamily="18" charset="0"/>
                            <a:ea typeface="SimSun" panose="02010600030101010101" pitchFamily="2" charset="-122"/>
                          </a:endParaRPr>
                        </a:p>
                      </a:txBody>
                      <a:tcPr marL="79531" marR="79531" marT="0" marB="0" anchor="ctr"/>
                    </a:tc>
                    <a:tc>
                      <a:txBody>
                        <a:bodyPr/>
                        <a:lstStyle/>
                        <a:p>
                          <a:pPr marL="0" marR="0" algn="ctr">
                            <a:spcBef>
                              <a:spcPts val="0"/>
                            </a:spcBef>
                            <a:spcAft>
                              <a:spcPts val="0"/>
                            </a:spcAft>
                          </a:pPr>
                          <a:r>
                            <a:rPr lang="en-US" sz="1600">
                              <a:effectLst/>
                            </a:rPr>
                            <a:t>0.5 </a:t>
                          </a:r>
                          <a14:m>
                            <m:oMath xmlns:m="http://schemas.openxmlformats.org/officeDocument/2006/math">
                              <m:r>
                                <a:rPr lang="en-US" sz="1600">
                                  <a:effectLst/>
                                  <a:latin typeface="Cambria Math" panose="02040503050406030204" pitchFamily="18" charset="0"/>
                                </a:rPr>
                                <m:t>𝑘𝑔</m:t>
                              </m:r>
                            </m:oMath>
                          </a14:m>
                          <a:endParaRPr lang="en-US" sz="2800">
                            <a:effectLst/>
                            <a:latin typeface="Times New Roman" panose="02020603050405020304" pitchFamily="18" charset="0"/>
                            <a:ea typeface="SimSun" panose="02010600030101010101" pitchFamily="2" charset="-122"/>
                          </a:endParaRPr>
                        </a:p>
                      </a:txBody>
                      <a:tcPr marL="79531" marR="79531" marT="0" marB="0" anchor="ctr"/>
                    </a:tc>
                    <a:extLst>
                      <a:ext uri="{0D108BD9-81ED-4DB2-BD59-A6C34878D82A}">
                        <a16:rowId xmlns:a16="http://schemas.microsoft.com/office/drawing/2014/main" val="1427001419"/>
                      </a:ext>
                    </a:extLst>
                  </a:tr>
                  <a:tr h="391499">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1600" b="1" i="1">
                                    <a:effectLst/>
                                    <a:latin typeface="Cambria Math" panose="02040503050406030204" pitchFamily="18" charset="0"/>
                                  </a:rPr>
                                  <m:t>𝐦</m:t>
                                </m:r>
                              </m:oMath>
                            </m:oMathPara>
                          </a14:m>
                          <a:endParaRPr lang="en-US" sz="1600" b="1" dirty="0">
                            <a:effectLst/>
                            <a:latin typeface="Times New Roman" panose="02020603050405020304" pitchFamily="18" charset="0"/>
                            <a:ea typeface="SimSun" panose="02010600030101010101" pitchFamily="2" charset="-122"/>
                          </a:endParaRPr>
                        </a:p>
                      </a:txBody>
                      <a:tcPr marL="79531" marR="79531" marT="0" marB="0" anchor="ctr"/>
                    </a:tc>
                    <a:tc>
                      <a:txBody>
                        <a:bodyPr/>
                        <a:lstStyle/>
                        <a:p>
                          <a:pPr marL="0" marR="0" algn="ctr">
                            <a:spcBef>
                              <a:spcPts val="0"/>
                            </a:spcBef>
                            <a:spcAft>
                              <a:spcPts val="0"/>
                            </a:spcAft>
                          </a:pPr>
                          <a:r>
                            <a:rPr lang="en-US" sz="1600" dirty="0">
                              <a:effectLst/>
                            </a:rPr>
                            <a:t>Mass of pole-end</a:t>
                          </a:r>
                          <a:endParaRPr lang="en-US" sz="2800" dirty="0">
                            <a:effectLst/>
                            <a:latin typeface="Times New Roman" panose="02020603050405020304" pitchFamily="18" charset="0"/>
                            <a:ea typeface="SimSun" panose="02010600030101010101" pitchFamily="2" charset="-122"/>
                          </a:endParaRPr>
                        </a:p>
                      </a:txBody>
                      <a:tcPr marL="79531" marR="79531" marT="0" marB="0" anchor="ctr"/>
                    </a:tc>
                    <a:tc>
                      <a:txBody>
                        <a:bodyPr/>
                        <a:lstStyle/>
                        <a:p>
                          <a:pPr marL="0" marR="0" algn="ctr">
                            <a:spcBef>
                              <a:spcPts val="0"/>
                            </a:spcBef>
                            <a:spcAft>
                              <a:spcPts val="0"/>
                            </a:spcAft>
                          </a:pPr>
                          <a:r>
                            <a:rPr lang="en-US" sz="1600" dirty="0">
                              <a:effectLst/>
                            </a:rPr>
                            <a:t>0.3 </a:t>
                          </a:r>
                          <a14:m>
                            <m:oMath xmlns:m="http://schemas.openxmlformats.org/officeDocument/2006/math">
                              <m:r>
                                <a:rPr lang="en-US" sz="1600">
                                  <a:effectLst/>
                                  <a:latin typeface="Cambria Math" panose="02040503050406030204" pitchFamily="18" charset="0"/>
                                </a:rPr>
                                <m:t>𝑘𝑔</m:t>
                              </m:r>
                            </m:oMath>
                          </a14:m>
                          <a:endParaRPr lang="en-US" sz="2800" dirty="0">
                            <a:effectLst/>
                            <a:latin typeface="Times New Roman" panose="02020603050405020304" pitchFamily="18" charset="0"/>
                            <a:ea typeface="SimSun" panose="02010600030101010101" pitchFamily="2" charset="-122"/>
                          </a:endParaRPr>
                        </a:p>
                      </a:txBody>
                      <a:tcPr marL="79531" marR="79531" marT="0" marB="0" anchor="ctr"/>
                    </a:tc>
                    <a:extLst>
                      <a:ext uri="{0D108BD9-81ED-4DB2-BD59-A6C34878D82A}">
                        <a16:rowId xmlns:a16="http://schemas.microsoft.com/office/drawing/2014/main" val="3557117963"/>
                      </a:ext>
                    </a:extLst>
                  </a:tr>
                  <a:tr h="391499">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1600" b="1" i="1">
                                    <a:effectLst/>
                                    <a:latin typeface="Cambria Math" panose="02040503050406030204" pitchFamily="18" charset="0"/>
                                  </a:rPr>
                                  <m:t>𝐥</m:t>
                                </m:r>
                              </m:oMath>
                            </m:oMathPara>
                          </a14:m>
                          <a:endParaRPr lang="en-US" sz="1600" b="1">
                            <a:effectLst/>
                            <a:latin typeface="Times New Roman" panose="02020603050405020304" pitchFamily="18" charset="0"/>
                            <a:ea typeface="SimSun" panose="02010600030101010101" pitchFamily="2" charset="-122"/>
                          </a:endParaRPr>
                        </a:p>
                      </a:txBody>
                      <a:tcPr marL="79531" marR="79531" marT="0" marB="0" anchor="ctr"/>
                    </a:tc>
                    <a:tc>
                      <a:txBody>
                        <a:bodyPr/>
                        <a:lstStyle/>
                        <a:p>
                          <a:pPr marL="0" marR="0" algn="ctr">
                            <a:spcBef>
                              <a:spcPts val="0"/>
                            </a:spcBef>
                            <a:spcAft>
                              <a:spcPts val="0"/>
                            </a:spcAft>
                          </a:pPr>
                          <a:r>
                            <a:rPr lang="en-US" sz="1600">
                              <a:effectLst/>
                            </a:rPr>
                            <a:t>Length of pole</a:t>
                          </a:r>
                          <a:endParaRPr lang="en-US" sz="2800">
                            <a:effectLst/>
                            <a:latin typeface="Times New Roman" panose="02020603050405020304" pitchFamily="18" charset="0"/>
                            <a:ea typeface="SimSun" panose="02010600030101010101" pitchFamily="2" charset="-122"/>
                          </a:endParaRPr>
                        </a:p>
                      </a:txBody>
                      <a:tcPr marL="79531" marR="79531" marT="0" marB="0" anchor="ctr"/>
                    </a:tc>
                    <a:tc>
                      <a:txBody>
                        <a:bodyPr/>
                        <a:lstStyle/>
                        <a:p>
                          <a:pPr marL="0" marR="0" algn="ctr">
                            <a:spcBef>
                              <a:spcPts val="0"/>
                            </a:spcBef>
                            <a:spcAft>
                              <a:spcPts val="0"/>
                            </a:spcAft>
                          </a:pPr>
                          <a:r>
                            <a:rPr lang="en-US" sz="1600" dirty="0">
                              <a:effectLst/>
                            </a:rPr>
                            <a:t>0.3 </a:t>
                          </a:r>
                          <a14:m>
                            <m:oMath xmlns:m="http://schemas.openxmlformats.org/officeDocument/2006/math">
                              <m:r>
                                <a:rPr lang="en-US" sz="1600">
                                  <a:effectLst/>
                                  <a:latin typeface="Cambria Math" panose="02040503050406030204" pitchFamily="18" charset="0"/>
                                </a:rPr>
                                <m:t>𝑚</m:t>
                              </m:r>
                            </m:oMath>
                          </a14:m>
                          <a:endParaRPr lang="en-US" sz="2800" dirty="0">
                            <a:effectLst/>
                            <a:latin typeface="Times New Roman" panose="02020603050405020304" pitchFamily="18" charset="0"/>
                            <a:ea typeface="SimSun" panose="02010600030101010101" pitchFamily="2" charset="-122"/>
                          </a:endParaRPr>
                        </a:p>
                      </a:txBody>
                      <a:tcPr marL="79531" marR="79531" marT="0" marB="0" anchor="ctr"/>
                    </a:tc>
                    <a:extLst>
                      <a:ext uri="{0D108BD9-81ED-4DB2-BD59-A6C34878D82A}">
                        <a16:rowId xmlns:a16="http://schemas.microsoft.com/office/drawing/2014/main" val="2697135660"/>
                      </a:ext>
                    </a:extLst>
                  </a:tr>
                  <a:tr h="517513">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600" b="1" i="1">
                                        <a:effectLst/>
                                        <a:latin typeface="Cambria Math" panose="02040503050406030204" pitchFamily="18" charset="0"/>
                                      </a:rPr>
                                    </m:ctrlPr>
                                  </m:sSubPr>
                                  <m:e>
                                    <m:r>
                                      <a:rPr lang="en-US" sz="1600" b="1" i="1">
                                        <a:effectLst/>
                                        <a:latin typeface="Cambria Math" panose="02040503050406030204" pitchFamily="18" charset="0"/>
                                      </a:rPr>
                                      <m:t>𝐊</m:t>
                                    </m:r>
                                  </m:e>
                                  <m:sub>
                                    <m:r>
                                      <a:rPr lang="en-US" sz="1600" b="1" i="1">
                                        <a:effectLst/>
                                        <a:latin typeface="Cambria Math" panose="02040503050406030204" pitchFamily="18" charset="0"/>
                                      </a:rPr>
                                      <m:t>𝐯</m:t>
                                    </m:r>
                                  </m:sub>
                                </m:sSub>
                              </m:oMath>
                            </m:oMathPara>
                          </a14:m>
                          <a:endParaRPr lang="en-US" sz="1600" b="1" dirty="0">
                            <a:effectLst/>
                            <a:latin typeface="Times New Roman" panose="02020603050405020304" pitchFamily="18" charset="0"/>
                            <a:ea typeface="SimSun" panose="02010600030101010101" pitchFamily="2" charset="-122"/>
                          </a:endParaRPr>
                        </a:p>
                      </a:txBody>
                      <a:tcPr marL="79531" marR="79531" marT="0" marB="0" anchor="ctr"/>
                    </a:tc>
                    <a:tc>
                      <a:txBody>
                        <a:bodyPr/>
                        <a:lstStyle/>
                        <a:p>
                          <a:pPr marL="0" marR="0" algn="ctr">
                            <a:spcBef>
                              <a:spcPts val="0"/>
                            </a:spcBef>
                            <a:spcAft>
                              <a:spcPts val="0"/>
                            </a:spcAft>
                          </a:pPr>
                          <a:r>
                            <a:rPr lang="en-US" sz="1600" dirty="0">
                              <a:effectLst/>
                            </a:rPr>
                            <a:t>Motor speed constant</a:t>
                          </a:r>
                          <a:endParaRPr lang="en-US" sz="2800" dirty="0">
                            <a:effectLst/>
                            <a:latin typeface="Times New Roman" panose="02020603050405020304" pitchFamily="18" charset="0"/>
                            <a:ea typeface="SimSun" panose="02010600030101010101" pitchFamily="2" charset="-122"/>
                          </a:endParaRPr>
                        </a:p>
                      </a:txBody>
                      <a:tcPr marL="79531" marR="79531" marT="0" marB="0" anchor="ctr"/>
                    </a:tc>
                    <a:tc>
                      <a:txBody>
                        <a:bodyPr/>
                        <a:lstStyle/>
                        <a:p>
                          <a:pPr marL="0" marR="0" algn="ctr">
                            <a:spcBef>
                              <a:spcPts val="0"/>
                            </a:spcBef>
                            <a:spcAft>
                              <a:spcPts val="0"/>
                            </a:spcAft>
                          </a:pPr>
                          <a:r>
                            <a:rPr lang="en-US" sz="1600" dirty="0">
                              <a:effectLst/>
                            </a:rPr>
                            <a:t>0.0186 </a:t>
                          </a:r>
                          <a14:m>
                            <m:oMath xmlns:m="http://schemas.openxmlformats.org/officeDocument/2006/math">
                              <m:f>
                                <m:fPr>
                                  <m:ctrlPr>
                                    <a:rPr lang="en-US" sz="1600" i="1">
                                      <a:effectLst/>
                                      <a:latin typeface="Cambria Math" panose="02040503050406030204" pitchFamily="18" charset="0"/>
                                    </a:rPr>
                                  </m:ctrlPr>
                                </m:fPr>
                                <m:num>
                                  <m:r>
                                    <a:rPr lang="en-US" sz="1600">
                                      <a:effectLst/>
                                      <a:latin typeface="Cambria Math" panose="02040503050406030204" pitchFamily="18" charset="0"/>
                                    </a:rPr>
                                    <m:t>𝑟𝑎𝑑</m:t>
                                  </m:r>
                                </m:num>
                                <m:den>
                                  <m:r>
                                    <a:rPr lang="en-US" sz="1600">
                                      <a:effectLst/>
                                      <a:latin typeface="Cambria Math" panose="02040503050406030204" pitchFamily="18" charset="0"/>
                                    </a:rPr>
                                    <m:t>𝑠</m:t>
                                  </m:r>
                                  <m:r>
                                    <a:rPr lang="en-US" sz="1600">
                                      <a:effectLst/>
                                      <a:latin typeface="Cambria Math" panose="02040503050406030204" pitchFamily="18" charset="0"/>
                                    </a:rPr>
                                    <m:t>∙</m:t>
                                  </m:r>
                                  <m:r>
                                    <a:rPr lang="en-US" sz="1600">
                                      <a:effectLst/>
                                      <a:latin typeface="Cambria Math" panose="02040503050406030204" pitchFamily="18" charset="0"/>
                                    </a:rPr>
                                    <m:t>𝑉</m:t>
                                  </m:r>
                                </m:den>
                              </m:f>
                            </m:oMath>
                          </a14:m>
                          <a:endParaRPr lang="en-US" sz="1600" dirty="0">
                            <a:effectLst/>
                            <a:latin typeface="Times New Roman" panose="02020603050405020304" pitchFamily="18" charset="0"/>
                            <a:ea typeface="SimSun" panose="02010600030101010101" pitchFamily="2" charset="-122"/>
                          </a:endParaRPr>
                        </a:p>
                      </a:txBody>
                      <a:tcPr marL="79531" marR="79531" marT="0" marB="0" anchor="ctr"/>
                    </a:tc>
                    <a:extLst>
                      <a:ext uri="{0D108BD9-81ED-4DB2-BD59-A6C34878D82A}">
                        <a16:rowId xmlns:a16="http://schemas.microsoft.com/office/drawing/2014/main" val="572744406"/>
                      </a:ext>
                    </a:extLst>
                  </a:tr>
                  <a:tr h="484480">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600" b="1" i="1">
                                        <a:effectLst/>
                                        <a:latin typeface="Cambria Math" panose="02040503050406030204" pitchFamily="18" charset="0"/>
                                      </a:rPr>
                                    </m:ctrlPr>
                                  </m:sSubPr>
                                  <m:e>
                                    <m:r>
                                      <a:rPr lang="en-US" sz="1600" b="1" i="1">
                                        <a:effectLst/>
                                        <a:latin typeface="Cambria Math" panose="02040503050406030204" pitchFamily="18" charset="0"/>
                                      </a:rPr>
                                      <m:t>𝐊</m:t>
                                    </m:r>
                                  </m:e>
                                  <m:sub>
                                    <m:r>
                                      <a:rPr lang="en-US" sz="1600" b="1" i="1">
                                        <a:effectLst/>
                                        <a:latin typeface="Cambria Math" panose="02040503050406030204" pitchFamily="18" charset="0"/>
                                      </a:rPr>
                                      <m:t>𝐭</m:t>
                                    </m:r>
                                  </m:sub>
                                </m:sSub>
                              </m:oMath>
                            </m:oMathPara>
                          </a14:m>
                          <a:endParaRPr lang="en-US" sz="1600" b="1" dirty="0">
                            <a:effectLst/>
                            <a:latin typeface="Times New Roman" panose="02020603050405020304" pitchFamily="18" charset="0"/>
                            <a:ea typeface="SimSun" panose="02010600030101010101" pitchFamily="2" charset="-122"/>
                          </a:endParaRPr>
                        </a:p>
                      </a:txBody>
                      <a:tcPr marL="79531" marR="79531" marT="0" marB="0" anchor="ctr"/>
                    </a:tc>
                    <a:tc>
                      <a:txBody>
                        <a:bodyPr/>
                        <a:lstStyle/>
                        <a:p>
                          <a:pPr marL="0" marR="0" algn="ctr">
                            <a:spcBef>
                              <a:spcPts val="0"/>
                            </a:spcBef>
                            <a:spcAft>
                              <a:spcPts val="0"/>
                            </a:spcAft>
                          </a:pPr>
                          <a:r>
                            <a:rPr lang="en-US" sz="1600">
                              <a:effectLst/>
                            </a:rPr>
                            <a:t>Motor torque constant</a:t>
                          </a:r>
                          <a:endParaRPr lang="en-US" sz="2800">
                            <a:effectLst/>
                            <a:latin typeface="Times New Roman" panose="02020603050405020304" pitchFamily="18" charset="0"/>
                            <a:ea typeface="SimSun" panose="02010600030101010101" pitchFamily="2" charset="-122"/>
                          </a:endParaRPr>
                        </a:p>
                      </a:txBody>
                      <a:tcPr marL="79531" marR="79531" marT="0" marB="0" anchor="ctr"/>
                    </a:tc>
                    <a:tc>
                      <a:txBody>
                        <a:bodyPr/>
                        <a:lstStyle/>
                        <a:p>
                          <a:pPr marL="0" marR="0" algn="ctr">
                            <a:spcBef>
                              <a:spcPts val="0"/>
                            </a:spcBef>
                            <a:spcAft>
                              <a:spcPts val="0"/>
                            </a:spcAft>
                          </a:pPr>
                          <a:r>
                            <a:rPr lang="en-US" sz="1600" dirty="0">
                              <a:effectLst/>
                            </a:rPr>
                            <a:t>0.0135 </a:t>
                          </a:r>
                          <a14:m>
                            <m:oMath xmlns:m="http://schemas.openxmlformats.org/officeDocument/2006/math">
                              <m:f>
                                <m:fPr>
                                  <m:ctrlPr>
                                    <a:rPr lang="en-US" sz="1600" i="1">
                                      <a:effectLst/>
                                      <a:latin typeface="Cambria Math" panose="02040503050406030204" pitchFamily="18" charset="0"/>
                                    </a:rPr>
                                  </m:ctrlPr>
                                </m:fPr>
                                <m:num>
                                  <m:r>
                                    <a:rPr lang="en-US" sz="1600">
                                      <a:effectLst/>
                                      <a:latin typeface="Cambria Math" panose="02040503050406030204" pitchFamily="18" charset="0"/>
                                    </a:rPr>
                                    <m:t>𝑁𝑚</m:t>
                                  </m:r>
                                </m:num>
                                <m:den>
                                  <m:r>
                                    <a:rPr lang="en-US" sz="1600">
                                      <a:effectLst/>
                                      <a:latin typeface="Cambria Math" panose="02040503050406030204" pitchFamily="18" charset="0"/>
                                    </a:rPr>
                                    <m:t>𝐴</m:t>
                                  </m:r>
                                </m:den>
                              </m:f>
                            </m:oMath>
                          </a14:m>
                          <a:endParaRPr lang="en-US" sz="1600" dirty="0">
                            <a:effectLst/>
                            <a:latin typeface="Times New Roman" panose="02020603050405020304" pitchFamily="18" charset="0"/>
                            <a:ea typeface="SimSun" panose="02010600030101010101" pitchFamily="2" charset="-122"/>
                          </a:endParaRPr>
                        </a:p>
                      </a:txBody>
                      <a:tcPr marL="79531" marR="79531" marT="0" marB="0" anchor="ctr"/>
                    </a:tc>
                    <a:extLst>
                      <a:ext uri="{0D108BD9-81ED-4DB2-BD59-A6C34878D82A}">
                        <a16:rowId xmlns:a16="http://schemas.microsoft.com/office/drawing/2014/main" val="2681054677"/>
                      </a:ext>
                    </a:extLst>
                  </a:tr>
                  <a:tr h="391499">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600" b="1" i="1">
                                        <a:effectLst/>
                                        <a:latin typeface="Cambria Math" panose="02040503050406030204" pitchFamily="18" charset="0"/>
                                      </a:rPr>
                                    </m:ctrlPr>
                                  </m:sSubPr>
                                  <m:e>
                                    <m:r>
                                      <a:rPr lang="en-US" sz="1600" b="1" i="1">
                                        <a:effectLst/>
                                        <a:latin typeface="Cambria Math" panose="02040503050406030204" pitchFamily="18" charset="0"/>
                                      </a:rPr>
                                      <m:t>𝐈</m:t>
                                    </m:r>
                                  </m:e>
                                  <m:sub>
                                    <m:r>
                                      <a:rPr lang="en-US" sz="1600" b="1" i="1">
                                        <a:effectLst/>
                                        <a:latin typeface="Cambria Math" panose="02040503050406030204" pitchFamily="18" charset="0"/>
                                      </a:rPr>
                                      <m:t>𝐫</m:t>
                                    </m:r>
                                  </m:sub>
                                </m:sSub>
                              </m:oMath>
                            </m:oMathPara>
                          </a14:m>
                          <a:endParaRPr lang="en-US" sz="1600" b="1" dirty="0">
                            <a:effectLst/>
                            <a:latin typeface="Times New Roman" panose="02020603050405020304" pitchFamily="18" charset="0"/>
                            <a:ea typeface="SimSun" panose="02010600030101010101" pitchFamily="2" charset="-122"/>
                          </a:endParaRPr>
                        </a:p>
                      </a:txBody>
                      <a:tcPr marL="79531" marR="79531" marT="0" marB="0" anchor="ctr"/>
                    </a:tc>
                    <a:tc>
                      <a:txBody>
                        <a:bodyPr/>
                        <a:lstStyle/>
                        <a:p>
                          <a:pPr marL="0" marR="0" algn="ctr">
                            <a:spcBef>
                              <a:spcPts val="0"/>
                            </a:spcBef>
                            <a:spcAft>
                              <a:spcPts val="0"/>
                            </a:spcAft>
                          </a:pPr>
                          <a:r>
                            <a:rPr lang="en-US" sz="1600">
                              <a:effectLst/>
                            </a:rPr>
                            <a:t>Rotor inertia</a:t>
                          </a:r>
                          <a:endParaRPr lang="en-US" sz="2800">
                            <a:effectLst/>
                            <a:latin typeface="Times New Roman" panose="02020603050405020304" pitchFamily="18" charset="0"/>
                            <a:ea typeface="SimSun" panose="02010600030101010101" pitchFamily="2" charset="-122"/>
                          </a:endParaRPr>
                        </a:p>
                      </a:txBody>
                      <a:tcPr marL="79531" marR="79531" marT="0" marB="0" anchor="ctr"/>
                    </a:tc>
                    <a:tc>
                      <a:txBody>
                        <a:bodyPr/>
                        <a:lstStyle/>
                        <a:p>
                          <a:pPr marL="0" marR="0" algn="ctr">
                            <a:spcBef>
                              <a:spcPts val="0"/>
                            </a:spcBef>
                            <a:spcAft>
                              <a:spcPts val="0"/>
                            </a:spcAft>
                          </a:pPr>
                          <a:r>
                            <a:rPr lang="en-US" sz="1600" dirty="0">
                              <a:effectLst/>
                            </a:rPr>
                            <a:t>0.000007 </a:t>
                          </a:r>
                          <a14:m>
                            <m:oMath xmlns:m="http://schemas.openxmlformats.org/officeDocument/2006/math">
                              <m:r>
                                <a:rPr lang="en-US" sz="1600">
                                  <a:effectLst/>
                                  <a:latin typeface="Cambria Math" panose="02040503050406030204" pitchFamily="18" charset="0"/>
                                </a:rPr>
                                <m:t>𝑘𝑔</m:t>
                              </m:r>
                              <m:sSup>
                                <m:sSupPr>
                                  <m:ctrlPr>
                                    <a:rPr lang="en-US" sz="1600" i="1">
                                      <a:effectLst/>
                                      <a:latin typeface="Cambria Math" panose="02040503050406030204" pitchFamily="18" charset="0"/>
                                    </a:rPr>
                                  </m:ctrlPr>
                                </m:sSupPr>
                                <m:e>
                                  <m:r>
                                    <a:rPr lang="en-US" sz="1600">
                                      <a:effectLst/>
                                      <a:latin typeface="Cambria Math" panose="02040503050406030204" pitchFamily="18" charset="0"/>
                                    </a:rPr>
                                    <m:t>𝑚</m:t>
                                  </m:r>
                                </m:e>
                                <m:sup>
                                  <m:r>
                                    <a:rPr lang="en-US" sz="1600">
                                      <a:effectLst/>
                                      <a:latin typeface="Cambria Math" panose="02040503050406030204" pitchFamily="18" charset="0"/>
                                    </a:rPr>
                                    <m:t>2</m:t>
                                  </m:r>
                                </m:sup>
                              </m:sSup>
                            </m:oMath>
                          </a14:m>
                          <a:endParaRPr lang="en-US" sz="1600" dirty="0">
                            <a:effectLst/>
                            <a:latin typeface="Times New Roman" panose="02020603050405020304" pitchFamily="18" charset="0"/>
                            <a:ea typeface="SimSun" panose="02010600030101010101" pitchFamily="2" charset="-122"/>
                          </a:endParaRPr>
                        </a:p>
                      </a:txBody>
                      <a:tcPr marL="79531" marR="79531" marT="0" marB="0" anchor="ctr"/>
                    </a:tc>
                    <a:extLst>
                      <a:ext uri="{0D108BD9-81ED-4DB2-BD59-A6C34878D82A}">
                        <a16:rowId xmlns:a16="http://schemas.microsoft.com/office/drawing/2014/main" val="1648747659"/>
                      </a:ext>
                    </a:extLst>
                  </a:tr>
                  <a:tr h="319317">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600" b="1" i="1">
                                        <a:effectLst/>
                                        <a:latin typeface="Cambria Math" panose="02040503050406030204" pitchFamily="18" charset="0"/>
                                      </a:rPr>
                                    </m:ctrlPr>
                                  </m:sSubPr>
                                  <m:e>
                                    <m:r>
                                      <a:rPr lang="en-US" sz="1600" b="1" i="1">
                                        <a:effectLst/>
                                        <a:latin typeface="Cambria Math" panose="02040503050406030204" pitchFamily="18" charset="0"/>
                                      </a:rPr>
                                      <m:t>𝐍</m:t>
                                    </m:r>
                                  </m:e>
                                  <m:sub>
                                    <m:r>
                                      <a:rPr lang="en-US" sz="1600" b="1" i="1">
                                        <a:effectLst/>
                                        <a:latin typeface="Cambria Math" panose="02040503050406030204" pitchFamily="18" charset="0"/>
                                      </a:rPr>
                                      <m:t>𝐫</m:t>
                                    </m:r>
                                  </m:sub>
                                </m:sSub>
                              </m:oMath>
                            </m:oMathPara>
                          </a14:m>
                          <a:endParaRPr lang="en-US" sz="1600" b="1" dirty="0">
                            <a:effectLst/>
                            <a:latin typeface="Times New Roman" panose="02020603050405020304" pitchFamily="18" charset="0"/>
                            <a:ea typeface="SimSun" panose="02010600030101010101" pitchFamily="2" charset="-122"/>
                          </a:endParaRPr>
                        </a:p>
                      </a:txBody>
                      <a:tcPr marL="79531" marR="79531" marT="0" marB="0" anchor="ctr"/>
                    </a:tc>
                    <a:tc>
                      <a:txBody>
                        <a:bodyPr/>
                        <a:lstStyle/>
                        <a:p>
                          <a:pPr marL="0" marR="0" algn="ctr">
                            <a:spcBef>
                              <a:spcPts val="0"/>
                            </a:spcBef>
                            <a:spcAft>
                              <a:spcPts val="0"/>
                            </a:spcAft>
                          </a:pPr>
                          <a:r>
                            <a:rPr lang="en-US" sz="1600">
                              <a:effectLst/>
                            </a:rPr>
                            <a:t>Gear ratio</a:t>
                          </a:r>
                          <a:endParaRPr lang="en-US" sz="2800">
                            <a:effectLst/>
                            <a:latin typeface="Times New Roman" panose="02020603050405020304" pitchFamily="18" charset="0"/>
                            <a:ea typeface="SimSun" panose="02010600030101010101" pitchFamily="2" charset="-122"/>
                          </a:endParaRPr>
                        </a:p>
                      </a:txBody>
                      <a:tcPr marL="79531" marR="79531" marT="0" marB="0" anchor="ctr"/>
                    </a:tc>
                    <a:tc>
                      <a:txBody>
                        <a:bodyPr/>
                        <a:lstStyle/>
                        <a:p>
                          <a:pPr marL="0" marR="0" algn="ctr">
                            <a:spcBef>
                              <a:spcPts val="0"/>
                            </a:spcBef>
                            <a:spcAft>
                              <a:spcPts val="0"/>
                            </a:spcAft>
                          </a:pPr>
                          <a:r>
                            <a:rPr lang="en-US" sz="1600" dirty="0">
                              <a:effectLst/>
                            </a:rPr>
                            <a:t>26.9</a:t>
                          </a:r>
                          <a:endParaRPr lang="en-US" sz="2800" dirty="0">
                            <a:effectLst/>
                            <a:latin typeface="Times New Roman" panose="02020603050405020304" pitchFamily="18" charset="0"/>
                            <a:ea typeface="SimSun" panose="02010600030101010101" pitchFamily="2" charset="-122"/>
                          </a:endParaRPr>
                        </a:p>
                      </a:txBody>
                      <a:tcPr marL="79531" marR="79531" marT="0" marB="0" anchor="ctr"/>
                    </a:tc>
                    <a:extLst>
                      <a:ext uri="{0D108BD9-81ED-4DB2-BD59-A6C34878D82A}">
                        <a16:rowId xmlns:a16="http://schemas.microsoft.com/office/drawing/2014/main" val="188173065"/>
                      </a:ext>
                    </a:extLst>
                  </a:tr>
                  <a:tr h="319317">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600" b="1" i="1">
                                        <a:effectLst/>
                                        <a:latin typeface="Cambria Math" panose="02040503050406030204" pitchFamily="18" charset="0"/>
                                      </a:rPr>
                                    </m:ctrlPr>
                                  </m:sSubPr>
                                  <m:e>
                                    <m:r>
                                      <a:rPr lang="en-US" sz="1600" b="1" i="1">
                                        <a:effectLst/>
                                        <a:latin typeface="Cambria Math" panose="02040503050406030204" pitchFamily="18" charset="0"/>
                                      </a:rPr>
                                      <m:t>𝐑</m:t>
                                    </m:r>
                                  </m:e>
                                  <m:sub>
                                    <m:r>
                                      <a:rPr lang="en-US" sz="1600" b="1" i="1">
                                        <a:effectLst/>
                                        <a:latin typeface="Cambria Math" panose="02040503050406030204" pitchFamily="18" charset="0"/>
                                      </a:rPr>
                                      <m:t>𝐰</m:t>
                                    </m:r>
                                  </m:sub>
                                </m:sSub>
                              </m:oMath>
                            </m:oMathPara>
                          </a14:m>
                          <a:endParaRPr lang="en-US" sz="1600" b="1" dirty="0">
                            <a:effectLst/>
                            <a:latin typeface="Times New Roman" panose="02020603050405020304" pitchFamily="18" charset="0"/>
                            <a:ea typeface="SimSun" panose="02010600030101010101" pitchFamily="2" charset="-122"/>
                          </a:endParaRPr>
                        </a:p>
                      </a:txBody>
                      <a:tcPr marL="79531" marR="79531" marT="0" marB="0" anchor="ctr"/>
                    </a:tc>
                    <a:tc>
                      <a:txBody>
                        <a:bodyPr/>
                        <a:lstStyle/>
                        <a:p>
                          <a:pPr marL="0" marR="0" algn="ctr">
                            <a:spcBef>
                              <a:spcPts val="0"/>
                            </a:spcBef>
                            <a:spcAft>
                              <a:spcPts val="0"/>
                            </a:spcAft>
                          </a:pPr>
                          <a:r>
                            <a:rPr lang="en-US" sz="1600">
                              <a:effectLst/>
                            </a:rPr>
                            <a:t>Winding resistance</a:t>
                          </a:r>
                          <a:endParaRPr lang="en-US" sz="2800">
                            <a:effectLst/>
                            <a:latin typeface="Times New Roman" panose="02020603050405020304" pitchFamily="18" charset="0"/>
                            <a:ea typeface="SimSun" panose="02010600030101010101" pitchFamily="2" charset="-122"/>
                          </a:endParaRPr>
                        </a:p>
                      </a:txBody>
                      <a:tcPr marL="79531" marR="79531" marT="0" marB="0" anchor="ctr"/>
                    </a:tc>
                    <a:tc>
                      <a:txBody>
                        <a:bodyPr/>
                        <a:lstStyle/>
                        <a:p>
                          <a:pPr marL="0" marR="0" algn="ctr">
                            <a:spcBef>
                              <a:spcPts val="0"/>
                            </a:spcBef>
                            <a:spcAft>
                              <a:spcPts val="0"/>
                            </a:spcAft>
                          </a:pPr>
                          <a:r>
                            <a:rPr lang="en-US" sz="1600">
                              <a:effectLst/>
                            </a:rPr>
                            <a:t>1.3 </a:t>
                          </a:r>
                          <a14:m>
                            <m:oMath xmlns:m="http://schemas.openxmlformats.org/officeDocument/2006/math">
                              <m:r>
                                <m:rPr>
                                  <m:sty m:val="p"/>
                                </m:rPr>
                                <a:rPr lang="en-US" sz="1600">
                                  <a:effectLst/>
                                  <a:latin typeface="Cambria Math" panose="02040503050406030204" pitchFamily="18" charset="0"/>
                                </a:rPr>
                                <m:t>Ω</m:t>
                              </m:r>
                            </m:oMath>
                          </a14:m>
                          <a:endParaRPr lang="en-US" sz="2800">
                            <a:effectLst/>
                            <a:latin typeface="Times New Roman" panose="02020603050405020304" pitchFamily="18" charset="0"/>
                            <a:ea typeface="SimSun" panose="02010600030101010101" pitchFamily="2" charset="-122"/>
                          </a:endParaRPr>
                        </a:p>
                      </a:txBody>
                      <a:tcPr marL="79531" marR="79531" marT="0" marB="0" anchor="ctr"/>
                    </a:tc>
                    <a:extLst>
                      <a:ext uri="{0D108BD9-81ED-4DB2-BD59-A6C34878D82A}">
                        <a16:rowId xmlns:a16="http://schemas.microsoft.com/office/drawing/2014/main" val="2823032834"/>
                      </a:ext>
                    </a:extLst>
                  </a:tr>
                  <a:tr h="319317">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600" b="1" i="1">
                                        <a:effectLst/>
                                        <a:latin typeface="Cambria Math" panose="02040503050406030204" pitchFamily="18" charset="0"/>
                                      </a:rPr>
                                    </m:ctrlPr>
                                  </m:sSubPr>
                                  <m:e>
                                    <m:r>
                                      <a:rPr lang="en-US" sz="1600" b="1" i="1">
                                        <a:effectLst/>
                                        <a:latin typeface="Cambria Math" panose="02040503050406030204" pitchFamily="18" charset="0"/>
                                      </a:rPr>
                                      <m:t>𝐫</m:t>
                                    </m:r>
                                  </m:e>
                                  <m:sub>
                                    <m:r>
                                      <a:rPr lang="en-US" sz="1600" b="1" i="1">
                                        <a:effectLst/>
                                        <a:latin typeface="Cambria Math" panose="02040503050406030204" pitchFamily="18" charset="0"/>
                                      </a:rPr>
                                      <m:t>𝐦</m:t>
                                    </m:r>
                                  </m:sub>
                                </m:sSub>
                              </m:oMath>
                            </m:oMathPara>
                          </a14:m>
                          <a:endParaRPr lang="en-US" sz="1600" b="1" dirty="0">
                            <a:effectLst/>
                            <a:latin typeface="Times New Roman" panose="02020603050405020304" pitchFamily="18" charset="0"/>
                            <a:ea typeface="SimSun" panose="02010600030101010101" pitchFamily="2" charset="-122"/>
                          </a:endParaRPr>
                        </a:p>
                      </a:txBody>
                      <a:tcPr marL="79531" marR="79531" marT="0" marB="0" anchor="ctr"/>
                    </a:tc>
                    <a:tc>
                      <a:txBody>
                        <a:bodyPr/>
                        <a:lstStyle/>
                        <a:p>
                          <a:pPr marL="0" marR="0" algn="ctr">
                            <a:spcBef>
                              <a:spcPts val="0"/>
                            </a:spcBef>
                            <a:spcAft>
                              <a:spcPts val="0"/>
                            </a:spcAft>
                          </a:pPr>
                          <a:r>
                            <a:rPr lang="en-US" sz="1600">
                              <a:effectLst/>
                            </a:rPr>
                            <a:t>Radius of motor shaft</a:t>
                          </a:r>
                          <a:endParaRPr lang="en-US" sz="2800">
                            <a:effectLst/>
                            <a:latin typeface="Times New Roman" panose="02020603050405020304" pitchFamily="18" charset="0"/>
                            <a:ea typeface="SimSun" panose="02010600030101010101" pitchFamily="2" charset="-122"/>
                          </a:endParaRPr>
                        </a:p>
                      </a:txBody>
                      <a:tcPr marL="79531" marR="79531" marT="0" marB="0" anchor="ctr"/>
                    </a:tc>
                    <a:tc>
                      <a:txBody>
                        <a:bodyPr/>
                        <a:lstStyle/>
                        <a:p>
                          <a:pPr marL="0" marR="0" algn="ctr">
                            <a:spcBef>
                              <a:spcPts val="0"/>
                            </a:spcBef>
                            <a:spcAft>
                              <a:spcPts val="0"/>
                            </a:spcAft>
                          </a:pPr>
                          <a:r>
                            <a:rPr lang="en-US" sz="1600" dirty="0">
                              <a:effectLst/>
                            </a:rPr>
                            <a:t>0.006 </a:t>
                          </a:r>
                          <a14:m>
                            <m:oMath xmlns:m="http://schemas.openxmlformats.org/officeDocument/2006/math">
                              <m:r>
                                <a:rPr lang="en-US" sz="1600">
                                  <a:effectLst/>
                                  <a:latin typeface="Cambria Math" panose="02040503050406030204" pitchFamily="18" charset="0"/>
                                </a:rPr>
                                <m:t>𝑚</m:t>
                              </m:r>
                            </m:oMath>
                          </a14:m>
                          <a:endParaRPr lang="en-US" sz="2800" dirty="0">
                            <a:effectLst/>
                            <a:latin typeface="Times New Roman" panose="02020603050405020304" pitchFamily="18" charset="0"/>
                            <a:ea typeface="SimSun" panose="02010600030101010101" pitchFamily="2" charset="-122"/>
                          </a:endParaRPr>
                        </a:p>
                      </a:txBody>
                      <a:tcPr marL="79531" marR="79531" marT="0" marB="0" anchor="ctr"/>
                    </a:tc>
                    <a:extLst>
                      <a:ext uri="{0D108BD9-81ED-4DB2-BD59-A6C34878D82A}">
                        <a16:rowId xmlns:a16="http://schemas.microsoft.com/office/drawing/2014/main" val="1347778899"/>
                      </a:ext>
                    </a:extLst>
                  </a:tr>
                </a:tbl>
              </a:graphicData>
            </a:graphic>
          </p:graphicFrame>
        </mc:Choice>
        <mc:Fallback>
          <p:graphicFrame>
            <p:nvGraphicFramePr>
              <p:cNvPr id="8" name="Table 7">
                <a:extLst>
                  <a:ext uri="{FF2B5EF4-FFF2-40B4-BE49-F238E27FC236}">
                    <a16:creationId xmlns:a16="http://schemas.microsoft.com/office/drawing/2014/main" id="{5E315B37-1532-4D9B-A034-E0B46F55ABE2}"/>
                  </a:ext>
                </a:extLst>
              </p:cNvPr>
              <p:cNvGraphicFramePr>
                <a:graphicFrameLocks noGrp="1"/>
              </p:cNvGraphicFramePr>
              <p:nvPr>
                <p:extLst>
                  <p:ext uri="{D42A27DB-BD31-4B8C-83A1-F6EECF244321}">
                    <p14:modId xmlns:p14="http://schemas.microsoft.com/office/powerpoint/2010/main" val="225072324"/>
                  </p:ext>
                </p:extLst>
              </p:nvPr>
            </p:nvGraphicFramePr>
            <p:xfrm>
              <a:off x="208503" y="1422900"/>
              <a:ext cx="4743222" cy="3995738"/>
            </p:xfrm>
            <a:graphic>
              <a:graphicData uri="http://schemas.openxmlformats.org/drawingml/2006/table">
                <a:tbl>
                  <a:tblPr firstRow="1" firstCol="1" bandRow="1">
                    <a:tableStyleId>{2D5ABB26-0587-4C30-8999-92F81FD0307C}</a:tableStyleId>
                  </a:tblPr>
                  <a:tblGrid>
                    <a:gridCol w="961333">
                      <a:extLst>
                        <a:ext uri="{9D8B030D-6E8A-4147-A177-3AD203B41FA5}">
                          <a16:colId xmlns:a16="http://schemas.microsoft.com/office/drawing/2014/main" val="4074523575"/>
                        </a:ext>
                      </a:extLst>
                    </a:gridCol>
                    <a:gridCol w="2195936">
                      <a:extLst>
                        <a:ext uri="{9D8B030D-6E8A-4147-A177-3AD203B41FA5}">
                          <a16:colId xmlns:a16="http://schemas.microsoft.com/office/drawing/2014/main" val="94332813"/>
                        </a:ext>
                      </a:extLst>
                    </a:gridCol>
                    <a:gridCol w="1585953">
                      <a:extLst>
                        <a:ext uri="{9D8B030D-6E8A-4147-A177-3AD203B41FA5}">
                          <a16:colId xmlns:a16="http://schemas.microsoft.com/office/drawing/2014/main" val="1670475919"/>
                        </a:ext>
                      </a:extLst>
                    </a:gridCol>
                  </a:tblGrid>
                  <a:tr h="469798">
                    <a:tc>
                      <a:txBody>
                        <a:bodyPr/>
                        <a:lstStyle/>
                        <a:p>
                          <a:pPr marL="0" marR="0" algn="ctr">
                            <a:spcBef>
                              <a:spcPts val="0"/>
                            </a:spcBef>
                            <a:spcAft>
                              <a:spcPts val="0"/>
                            </a:spcAft>
                          </a:pPr>
                          <a:endParaRPr lang="en-US" sz="1600" b="1" dirty="0">
                            <a:effectLst/>
                            <a:latin typeface="Times New Roman" panose="02020603050405020304" pitchFamily="18" charset="0"/>
                            <a:ea typeface="SimSun" panose="02010600030101010101" pitchFamily="2" charset="-122"/>
                          </a:endParaRPr>
                        </a:p>
                      </a:txBody>
                      <a:tcPr marL="79531" marR="79531" marT="0" marB="0" anchor="ctr"/>
                    </a:tc>
                    <a:tc>
                      <a:txBody>
                        <a:bodyPr/>
                        <a:lstStyle/>
                        <a:p>
                          <a:pPr marL="0" marR="0" algn="ctr">
                            <a:spcBef>
                              <a:spcPts val="0"/>
                            </a:spcBef>
                            <a:spcAft>
                              <a:spcPts val="0"/>
                            </a:spcAft>
                          </a:pPr>
                          <a:r>
                            <a:rPr lang="en-US" sz="1600" b="1" dirty="0">
                              <a:effectLst/>
                            </a:rPr>
                            <a:t>Units</a:t>
                          </a:r>
                          <a:endParaRPr lang="en-US" sz="2800" b="1" dirty="0">
                            <a:effectLst/>
                            <a:latin typeface="Times New Roman" panose="02020603050405020304" pitchFamily="18" charset="0"/>
                            <a:ea typeface="SimSun" panose="02010600030101010101" pitchFamily="2" charset="-122"/>
                          </a:endParaRPr>
                        </a:p>
                      </a:txBody>
                      <a:tcPr marL="79531" marR="79531" marT="0" marB="0" anchor="ctr"/>
                    </a:tc>
                    <a:tc>
                      <a:txBody>
                        <a:bodyPr/>
                        <a:lstStyle/>
                        <a:p>
                          <a:pPr marL="0" marR="0" algn="ctr">
                            <a:spcBef>
                              <a:spcPts val="0"/>
                            </a:spcBef>
                            <a:spcAft>
                              <a:spcPts val="0"/>
                            </a:spcAft>
                          </a:pPr>
                          <a:r>
                            <a:rPr lang="en-US" sz="1600" b="1" dirty="0">
                              <a:effectLst/>
                            </a:rPr>
                            <a:t>Value</a:t>
                          </a:r>
                          <a:endParaRPr lang="en-US" sz="2800" b="1" dirty="0">
                            <a:effectLst/>
                            <a:latin typeface="Times New Roman" panose="02020603050405020304" pitchFamily="18" charset="0"/>
                            <a:ea typeface="SimSun" panose="02010600030101010101" pitchFamily="2" charset="-122"/>
                          </a:endParaRPr>
                        </a:p>
                      </a:txBody>
                      <a:tcPr marL="79531" marR="79531" marT="0" marB="0" anchor="ctr"/>
                    </a:tc>
                    <a:extLst>
                      <a:ext uri="{0D108BD9-81ED-4DB2-BD59-A6C34878D82A}">
                        <a16:rowId xmlns:a16="http://schemas.microsoft.com/office/drawing/2014/main" val="811341138"/>
                      </a:ext>
                    </a:extLst>
                  </a:tr>
                  <a:tr h="391499">
                    <a:tc>
                      <a:txBody>
                        <a:bodyPr/>
                        <a:lstStyle/>
                        <a:p>
                          <a:endParaRPr lang="en-US"/>
                        </a:p>
                      </a:txBody>
                      <a:tcPr marL="79531" marR="79531" marT="0" marB="0" anchor="ctr">
                        <a:blipFill>
                          <a:blip r:embed="rId8"/>
                          <a:stretch>
                            <a:fillRect t="-120313" r="-393038" b="-826563"/>
                          </a:stretch>
                        </a:blipFill>
                      </a:tcPr>
                    </a:tc>
                    <a:tc>
                      <a:txBody>
                        <a:bodyPr/>
                        <a:lstStyle/>
                        <a:p>
                          <a:pPr marL="0" marR="0" algn="ctr">
                            <a:spcBef>
                              <a:spcPts val="0"/>
                            </a:spcBef>
                            <a:spcAft>
                              <a:spcPts val="0"/>
                            </a:spcAft>
                          </a:pPr>
                          <a:r>
                            <a:rPr lang="en-US" sz="1600">
                              <a:effectLst/>
                            </a:rPr>
                            <a:t>Mass of cart</a:t>
                          </a:r>
                          <a:endParaRPr lang="en-US" sz="2800">
                            <a:effectLst/>
                            <a:latin typeface="Times New Roman" panose="02020603050405020304" pitchFamily="18" charset="0"/>
                            <a:ea typeface="SimSun" panose="02010600030101010101" pitchFamily="2" charset="-122"/>
                          </a:endParaRPr>
                        </a:p>
                      </a:txBody>
                      <a:tcPr marL="79531" marR="79531" marT="0" marB="0" anchor="ctr"/>
                    </a:tc>
                    <a:tc>
                      <a:txBody>
                        <a:bodyPr/>
                        <a:lstStyle/>
                        <a:p>
                          <a:endParaRPr lang="en-US"/>
                        </a:p>
                      </a:txBody>
                      <a:tcPr marL="79531" marR="79531" marT="0" marB="0" anchor="ctr">
                        <a:blipFill>
                          <a:blip r:embed="rId8"/>
                          <a:stretch>
                            <a:fillRect l="-199615" t="-120313" b="-826563"/>
                          </a:stretch>
                        </a:blipFill>
                      </a:tcPr>
                    </a:tc>
                    <a:extLst>
                      <a:ext uri="{0D108BD9-81ED-4DB2-BD59-A6C34878D82A}">
                        <a16:rowId xmlns:a16="http://schemas.microsoft.com/office/drawing/2014/main" val="1427001419"/>
                      </a:ext>
                    </a:extLst>
                  </a:tr>
                  <a:tr h="391499">
                    <a:tc>
                      <a:txBody>
                        <a:bodyPr/>
                        <a:lstStyle/>
                        <a:p>
                          <a:endParaRPr lang="en-US"/>
                        </a:p>
                      </a:txBody>
                      <a:tcPr marL="79531" marR="79531" marT="0" marB="0" anchor="ctr">
                        <a:blipFill>
                          <a:blip r:embed="rId8"/>
                          <a:stretch>
                            <a:fillRect t="-216923" r="-393038" b="-713846"/>
                          </a:stretch>
                        </a:blipFill>
                      </a:tcPr>
                    </a:tc>
                    <a:tc>
                      <a:txBody>
                        <a:bodyPr/>
                        <a:lstStyle/>
                        <a:p>
                          <a:pPr marL="0" marR="0" algn="ctr">
                            <a:spcBef>
                              <a:spcPts val="0"/>
                            </a:spcBef>
                            <a:spcAft>
                              <a:spcPts val="0"/>
                            </a:spcAft>
                          </a:pPr>
                          <a:r>
                            <a:rPr lang="en-US" sz="1600" dirty="0">
                              <a:effectLst/>
                            </a:rPr>
                            <a:t>Mass of pole-end</a:t>
                          </a:r>
                          <a:endParaRPr lang="en-US" sz="2800" dirty="0">
                            <a:effectLst/>
                            <a:latin typeface="Times New Roman" panose="02020603050405020304" pitchFamily="18" charset="0"/>
                            <a:ea typeface="SimSun" panose="02010600030101010101" pitchFamily="2" charset="-122"/>
                          </a:endParaRPr>
                        </a:p>
                      </a:txBody>
                      <a:tcPr marL="79531" marR="79531" marT="0" marB="0" anchor="ctr"/>
                    </a:tc>
                    <a:tc>
                      <a:txBody>
                        <a:bodyPr/>
                        <a:lstStyle/>
                        <a:p>
                          <a:endParaRPr lang="en-US"/>
                        </a:p>
                      </a:txBody>
                      <a:tcPr marL="79531" marR="79531" marT="0" marB="0" anchor="ctr">
                        <a:blipFill>
                          <a:blip r:embed="rId8"/>
                          <a:stretch>
                            <a:fillRect l="-199615" t="-216923" b="-713846"/>
                          </a:stretch>
                        </a:blipFill>
                      </a:tcPr>
                    </a:tc>
                    <a:extLst>
                      <a:ext uri="{0D108BD9-81ED-4DB2-BD59-A6C34878D82A}">
                        <a16:rowId xmlns:a16="http://schemas.microsoft.com/office/drawing/2014/main" val="3557117963"/>
                      </a:ext>
                    </a:extLst>
                  </a:tr>
                  <a:tr h="391499">
                    <a:tc>
                      <a:txBody>
                        <a:bodyPr/>
                        <a:lstStyle/>
                        <a:p>
                          <a:endParaRPr lang="en-US"/>
                        </a:p>
                      </a:txBody>
                      <a:tcPr marL="79531" marR="79531" marT="0" marB="0" anchor="ctr">
                        <a:blipFill>
                          <a:blip r:embed="rId8"/>
                          <a:stretch>
                            <a:fillRect t="-321875" r="-393038" b="-625000"/>
                          </a:stretch>
                        </a:blipFill>
                      </a:tcPr>
                    </a:tc>
                    <a:tc>
                      <a:txBody>
                        <a:bodyPr/>
                        <a:lstStyle/>
                        <a:p>
                          <a:pPr marL="0" marR="0" algn="ctr">
                            <a:spcBef>
                              <a:spcPts val="0"/>
                            </a:spcBef>
                            <a:spcAft>
                              <a:spcPts val="0"/>
                            </a:spcAft>
                          </a:pPr>
                          <a:r>
                            <a:rPr lang="en-US" sz="1600">
                              <a:effectLst/>
                            </a:rPr>
                            <a:t>Length of pole</a:t>
                          </a:r>
                          <a:endParaRPr lang="en-US" sz="2800">
                            <a:effectLst/>
                            <a:latin typeface="Times New Roman" panose="02020603050405020304" pitchFamily="18" charset="0"/>
                            <a:ea typeface="SimSun" panose="02010600030101010101" pitchFamily="2" charset="-122"/>
                          </a:endParaRPr>
                        </a:p>
                      </a:txBody>
                      <a:tcPr marL="79531" marR="79531" marT="0" marB="0" anchor="ctr"/>
                    </a:tc>
                    <a:tc>
                      <a:txBody>
                        <a:bodyPr/>
                        <a:lstStyle/>
                        <a:p>
                          <a:endParaRPr lang="en-US"/>
                        </a:p>
                      </a:txBody>
                      <a:tcPr marL="79531" marR="79531" marT="0" marB="0" anchor="ctr">
                        <a:blipFill>
                          <a:blip r:embed="rId8"/>
                          <a:stretch>
                            <a:fillRect l="-199615" t="-321875" b="-625000"/>
                          </a:stretch>
                        </a:blipFill>
                      </a:tcPr>
                    </a:tc>
                    <a:extLst>
                      <a:ext uri="{0D108BD9-81ED-4DB2-BD59-A6C34878D82A}">
                        <a16:rowId xmlns:a16="http://schemas.microsoft.com/office/drawing/2014/main" val="2697135660"/>
                      </a:ext>
                    </a:extLst>
                  </a:tr>
                  <a:tr h="517513">
                    <a:tc>
                      <a:txBody>
                        <a:bodyPr/>
                        <a:lstStyle/>
                        <a:p>
                          <a:endParaRPr lang="en-US"/>
                        </a:p>
                      </a:txBody>
                      <a:tcPr marL="79531" marR="79531" marT="0" marB="0" anchor="ctr">
                        <a:blipFill>
                          <a:blip r:embed="rId8"/>
                          <a:stretch>
                            <a:fillRect t="-317647" r="-393038" b="-370588"/>
                          </a:stretch>
                        </a:blipFill>
                      </a:tcPr>
                    </a:tc>
                    <a:tc>
                      <a:txBody>
                        <a:bodyPr/>
                        <a:lstStyle/>
                        <a:p>
                          <a:pPr marL="0" marR="0" algn="ctr">
                            <a:spcBef>
                              <a:spcPts val="0"/>
                            </a:spcBef>
                            <a:spcAft>
                              <a:spcPts val="0"/>
                            </a:spcAft>
                          </a:pPr>
                          <a:r>
                            <a:rPr lang="en-US" sz="1600" dirty="0">
                              <a:effectLst/>
                            </a:rPr>
                            <a:t>Motor speed constant</a:t>
                          </a:r>
                          <a:endParaRPr lang="en-US" sz="2800" dirty="0">
                            <a:effectLst/>
                            <a:latin typeface="Times New Roman" panose="02020603050405020304" pitchFamily="18" charset="0"/>
                            <a:ea typeface="SimSun" panose="02010600030101010101" pitchFamily="2" charset="-122"/>
                          </a:endParaRPr>
                        </a:p>
                      </a:txBody>
                      <a:tcPr marL="79531" marR="79531" marT="0" marB="0" anchor="ctr"/>
                    </a:tc>
                    <a:tc>
                      <a:txBody>
                        <a:bodyPr/>
                        <a:lstStyle/>
                        <a:p>
                          <a:endParaRPr lang="en-US"/>
                        </a:p>
                      </a:txBody>
                      <a:tcPr marL="79531" marR="79531" marT="0" marB="0" anchor="ctr">
                        <a:blipFill>
                          <a:blip r:embed="rId8"/>
                          <a:stretch>
                            <a:fillRect l="-199615" t="-317647" b="-370588"/>
                          </a:stretch>
                        </a:blipFill>
                      </a:tcPr>
                    </a:tc>
                    <a:extLst>
                      <a:ext uri="{0D108BD9-81ED-4DB2-BD59-A6C34878D82A}">
                        <a16:rowId xmlns:a16="http://schemas.microsoft.com/office/drawing/2014/main" val="572744406"/>
                      </a:ext>
                    </a:extLst>
                  </a:tr>
                  <a:tr h="484480">
                    <a:tc>
                      <a:txBody>
                        <a:bodyPr/>
                        <a:lstStyle/>
                        <a:p>
                          <a:endParaRPr lang="en-US"/>
                        </a:p>
                      </a:txBody>
                      <a:tcPr marL="79531" marR="79531" marT="0" marB="0" anchor="ctr">
                        <a:blipFill>
                          <a:blip r:embed="rId8"/>
                          <a:stretch>
                            <a:fillRect t="-449367" r="-393038" b="-298734"/>
                          </a:stretch>
                        </a:blipFill>
                      </a:tcPr>
                    </a:tc>
                    <a:tc>
                      <a:txBody>
                        <a:bodyPr/>
                        <a:lstStyle/>
                        <a:p>
                          <a:pPr marL="0" marR="0" algn="ctr">
                            <a:spcBef>
                              <a:spcPts val="0"/>
                            </a:spcBef>
                            <a:spcAft>
                              <a:spcPts val="0"/>
                            </a:spcAft>
                          </a:pPr>
                          <a:r>
                            <a:rPr lang="en-US" sz="1600">
                              <a:effectLst/>
                            </a:rPr>
                            <a:t>Motor torque constant</a:t>
                          </a:r>
                          <a:endParaRPr lang="en-US" sz="2800">
                            <a:effectLst/>
                            <a:latin typeface="Times New Roman" panose="02020603050405020304" pitchFamily="18" charset="0"/>
                            <a:ea typeface="SimSun" panose="02010600030101010101" pitchFamily="2" charset="-122"/>
                          </a:endParaRPr>
                        </a:p>
                      </a:txBody>
                      <a:tcPr marL="79531" marR="79531" marT="0" marB="0" anchor="ctr"/>
                    </a:tc>
                    <a:tc>
                      <a:txBody>
                        <a:bodyPr/>
                        <a:lstStyle/>
                        <a:p>
                          <a:endParaRPr lang="en-US"/>
                        </a:p>
                      </a:txBody>
                      <a:tcPr marL="79531" marR="79531" marT="0" marB="0" anchor="ctr">
                        <a:blipFill>
                          <a:blip r:embed="rId8"/>
                          <a:stretch>
                            <a:fillRect l="-199615" t="-449367" b="-298734"/>
                          </a:stretch>
                        </a:blipFill>
                      </a:tcPr>
                    </a:tc>
                    <a:extLst>
                      <a:ext uri="{0D108BD9-81ED-4DB2-BD59-A6C34878D82A}">
                        <a16:rowId xmlns:a16="http://schemas.microsoft.com/office/drawing/2014/main" val="2681054677"/>
                      </a:ext>
                    </a:extLst>
                  </a:tr>
                  <a:tr h="391499">
                    <a:tc>
                      <a:txBody>
                        <a:bodyPr/>
                        <a:lstStyle/>
                        <a:p>
                          <a:endParaRPr lang="en-US"/>
                        </a:p>
                      </a:txBody>
                      <a:tcPr marL="79531" marR="79531" marT="0" marB="0" anchor="ctr">
                        <a:blipFill>
                          <a:blip r:embed="rId8"/>
                          <a:stretch>
                            <a:fillRect t="-667692" r="-393038" b="-263077"/>
                          </a:stretch>
                        </a:blipFill>
                      </a:tcPr>
                    </a:tc>
                    <a:tc>
                      <a:txBody>
                        <a:bodyPr/>
                        <a:lstStyle/>
                        <a:p>
                          <a:pPr marL="0" marR="0" algn="ctr">
                            <a:spcBef>
                              <a:spcPts val="0"/>
                            </a:spcBef>
                            <a:spcAft>
                              <a:spcPts val="0"/>
                            </a:spcAft>
                          </a:pPr>
                          <a:r>
                            <a:rPr lang="en-US" sz="1600">
                              <a:effectLst/>
                            </a:rPr>
                            <a:t>Rotor inertia</a:t>
                          </a:r>
                          <a:endParaRPr lang="en-US" sz="2800">
                            <a:effectLst/>
                            <a:latin typeface="Times New Roman" panose="02020603050405020304" pitchFamily="18" charset="0"/>
                            <a:ea typeface="SimSun" panose="02010600030101010101" pitchFamily="2" charset="-122"/>
                          </a:endParaRPr>
                        </a:p>
                      </a:txBody>
                      <a:tcPr marL="79531" marR="79531" marT="0" marB="0" anchor="ctr"/>
                    </a:tc>
                    <a:tc>
                      <a:txBody>
                        <a:bodyPr/>
                        <a:lstStyle/>
                        <a:p>
                          <a:endParaRPr lang="en-US"/>
                        </a:p>
                      </a:txBody>
                      <a:tcPr marL="79531" marR="79531" marT="0" marB="0" anchor="ctr">
                        <a:blipFill>
                          <a:blip r:embed="rId8"/>
                          <a:stretch>
                            <a:fillRect l="-199615" t="-667692" b="-263077"/>
                          </a:stretch>
                        </a:blipFill>
                      </a:tcPr>
                    </a:tc>
                    <a:extLst>
                      <a:ext uri="{0D108BD9-81ED-4DB2-BD59-A6C34878D82A}">
                        <a16:rowId xmlns:a16="http://schemas.microsoft.com/office/drawing/2014/main" val="1648747659"/>
                      </a:ext>
                    </a:extLst>
                  </a:tr>
                  <a:tr h="319317">
                    <a:tc>
                      <a:txBody>
                        <a:bodyPr/>
                        <a:lstStyle/>
                        <a:p>
                          <a:endParaRPr lang="en-US"/>
                        </a:p>
                      </a:txBody>
                      <a:tcPr marL="79531" marR="79531" marT="0" marB="0" anchor="ctr">
                        <a:blipFill>
                          <a:blip r:embed="rId8"/>
                          <a:stretch>
                            <a:fillRect t="-959615" r="-393038" b="-228846"/>
                          </a:stretch>
                        </a:blipFill>
                      </a:tcPr>
                    </a:tc>
                    <a:tc>
                      <a:txBody>
                        <a:bodyPr/>
                        <a:lstStyle/>
                        <a:p>
                          <a:pPr marL="0" marR="0" algn="ctr">
                            <a:spcBef>
                              <a:spcPts val="0"/>
                            </a:spcBef>
                            <a:spcAft>
                              <a:spcPts val="0"/>
                            </a:spcAft>
                          </a:pPr>
                          <a:r>
                            <a:rPr lang="en-US" sz="1600">
                              <a:effectLst/>
                            </a:rPr>
                            <a:t>Gear ratio</a:t>
                          </a:r>
                          <a:endParaRPr lang="en-US" sz="2800">
                            <a:effectLst/>
                            <a:latin typeface="Times New Roman" panose="02020603050405020304" pitchFamily="18" charset="0"/>
                            <a:ea typeface="SimSun" panose="02010600030101010101" pitchFamily="2" charset="-122"/>
                          </a:endParaRPr>
                        </a:p>
                      </a:txBody>
                      <a:tcPr marL="79531" marR="79531" marT="0" marB="0" anchor="ctr"/>
                    </a:tc>
                    <a:tc>
                      <a:txBody>
                        <a:bodyPr/>
                        <a:lstStyle/>
                        <a:p>
                          <a:pPr marL="0" marR="0" algn="ctr">
                            <a:spcBef>
                              <a:spcPts val="0"/>
                            </a:spcBef>
                            <a:spcAft>
                              <a:spcPts val="0"/>
                            </a:spcAft>
                          </a:pPr>
                          <a:r>
                            <a:rPr lang="en-US" sz="1600" dirty="0">
                              <a:effectLst/>
                            </a:rPr>
                            <a:t>26.9</a:t>
                          </a:r>
                          <a:endParaRPr lang="en-US" sz="2800" dirty="0">
                            <a:effectLst/>
                            <a:latin typeface="Times New Roman" panose="02020603050405020304" pitchFamily="18" charset="0"/>
                            <a:ea typeface="SimSun" panose="02010600030101010101" pitchFamily="2" charset="-122"/>
                          </a:endParaRPr>
                        </a:p>
                      </a:txBody>
                      <a:tcPr marL="79531" marR="79531" marT="0" marB="0" anchor="ctr"/>
                    </a:tc>
                    <a:extLst>
                      <a:ext uri="{0D108BD9-81ED-4DB2-BD59-A6C34878D82A}">
                        <a16:rowId xmlns:a16="http://schemas.microsoft.com/office/drawing/2014/main" val="188173065"/>
                      </a:ext>
                    </a:extLst>
                  </a:tr>
                  <a:tr h="319317">
                    <a:tc>
                      <a:txBody>
                        <a:bodyPr/>
                        <a:lstStyle/>
                        <a:p>
                          <a:endParaRPr lang="en-US"/>
                        </a:p>
                      </a:txBody>
                      <a:tcPr marL="79531" marR="79531" marT="0" marB="0" anchor="ctr">
                        <a:blipFill>
                          <a:blip r:embed="rId8"/>
                          <a:stretch>
                            <a:fillRect t="-1039623" r="-393038" b="-124528"/>
                          </a:stretch>
                        </a:blipFill>
                      </a:tcPr>
                    </a:tc>
                    <a:tc>
                      <a:txBody>
                        <a:bodyPr/>
                        <a:lstStyle/>
                        <a:p>
                          <a:pPr marL="0" marR="0" algn="ctr">
                            <a:spcBef>
                              <a:spcPts val="0"/>
                            </a:spcBef>
                            <a:spcAft>
                              <a:spcPts val="0"/>
                            </a:spcAft>
                          </a:pPr>
                          <a:r>
                            <a:rPr lang="en-US" sz="1600">
                              <a:effectLst/>
                            </a:rPr>
                            <a:t>Winding resistance</a:t>
                          </a:r>
                          <a:endParaRPr lang="en-US" sz="2800">
                            <a:effectLst/>
                            <a:latin typeface="Times New Roman" panose="02020603050405020304" pitchFamily="18" charset="0"/>
                            <a:ea typeface="SimSun" panose="02010600030101010101" pitchFamily="2" charset="-122"/>
                          </a:endParaRPr>
                        </a:p>
                      </a:txBody>
                      <a:tcPr marL="79531" marR="79531" marT="0" marB="0" anchor="ctr"/>
                    </a:tc>
                    <a:tc>
                      <a:txBody>
                        <a:bodyPr/>
                        <a:lstStyle/>
                        <a:p>
                          <a:endParaRPr lang="en-US"/>
                        </a:p>
                      </a:txBody>
                      <a:tcPr marL="79531" marR="79531" marT="0" marB="0" anchor="ctr">
                        <a:blipFill>
                          <a:blip r:embed="rId8"/>
                          <a:stretch>
                            <a:fillRect l="-199615" t="-1039623" b="-124528"/>
                          </a:stretch>
                        </a:blipFill>
                      </a:tcPr>
                    </a:tc>
                    <a:extLst>
                      <a:ext uri="{0D108BD9-81ED-4DB2-BD59-A6C34878D82A}">
                        <a16:rowId xmlns:a16="http://schemas.microsoft.com/office/drawing/2014/main" val="2823032834"/>
                      </a:ext>
                    </a:extLst>
                  </a:tr>
                  <a:tr h="319317">
                    <a:tc>
                      <a:txBody>
                        <a:bodyPr/>
                        <a:lstStyle/>
                        <a:p>
                          <a:endParaRPr lang="en-US"/>
                        </a:p>
                      </a:txBody>
                      <a:tcPr marL="79531" marR="79531" marT="0" marB="0" anchor="ctr">
                        <a:blipFill>
                          <a:blip r:embed="rId8"/>
                          <a:stretch>
                            <a:fillRect t="-1161538" r="-393038" b="-26923"/>
                          </a:stretch>
                        </a:blipFill>
                      </a:tcPr>
                    </a:tc>
                    <a:tc>
                      <a:txBody>
                        <a:bodyPr/>
                        <a:lstStyle/>
                        <a:p>
                          <a:pPr marL="0" marR="0" algn="ctr">
                            <a:spcBef>
                              <a:spcPts val="0"/>
                            </a:spcBef>
                            <a:spcAft>
                              <a:spcPts val="0"/>
                            </a:spcAft>
                          </a:pPr>
                          <a:r>
                            <a:rPr lang="en-US" sz="1600">
                              <a:effectLst/>
                            </a:rPr>
                            <a:t>Radius of motor shaft</a:t>
                          </a:r>
                          <a:endParaRPr lang="en-US" sz="2800">
                            <a:effectLst/>
                            <a:latin typeface="Times New Roman" panose="02020603050405020304" pitchFamily="18" charset="0"/>
                            <a:ea typeface="SimSun" panose="02010600030101010101" pitchFamily="2" charset="-122"/>
                          </a:endParaRPr>
                        </a:p>
                      </a:txBody>
                      <a:tcPr marL="79531" marR="79531" marT="0" marB="0" anchor="ctr"/>
                    </a:tc>
                    <a:tc>
                      <a:txBody>
                        <a:bodyPr/>
                        <a:lstStyle/>
                        <a:p>
                          <a:endParaRPr lang="en-US"/>
                        </a:p>
                      </a:txBody>
                      <a:tcPr marL="79531" marR="79531" marT="0" marB="0" anchor="ctr">
                        <a:blipFill>
                          <a:blip r:embed="rId8"/>
                          <a:stretch>
                            <a:fillRect l="-199615" t="-1161538" b="-26923"/>
                          </a:stretch>
                        </a:blipFill>
                      </a:tcPr>
                    </a:tc>
                    <a:extLst>
                      <a:ext uri="{0D108BD9-81ED-4DB2-BD59-A6C34878D82A}">
                        <a16:rowId xmlns:a16="http://schemas.microsoft.com/office/drawing/2014/main" val="1347778899"/>
                      </a:ext>
                    </a:extLst>
                  </a:tr>
                </a:tbl>
              </a:graphicData>
            </a:graphic>
          </p:graphicFrame>
        </mc:Fallback>
      </mc:AlternateContent>
      <p:sp>
        <p:nvSpPr>
          <p:cNvPr id="11" name="Rectangle 10">
            <a:extLst>
              <a:ext uri="{FF2B5EF4-FFF2-40B4-BE49-F238E27FC236}">
                <a16:creationId xmlns:a16="http://schemas.microsoft.com/office/drawing/2014/main" id="{8694CD6D-C164-476F-9C44-2CE152878578}"/>
              </a:ext>
            </a:extLst>
          </p:cNvPr>
          <p:cNvSpPr/>
          <p:nvPr/>
        </p:nvSpPr>
        <p:spPr>
          <a:xfrm>
            <a:off x="5702327" y="1211486"/>
            <a:ext cx="2634054" cy="461665"/>
          </a:xfrm>
          <a:prstGeom prst="rect">
            <a:avLst/>
          </a:prstGeom>
        </p:spPr>
        <p:txBody>
          <a:bodyPr wrap="none">
            <a:spAutoFit/>
          </a:bodyPr>
          <a:lstStyle/>
          <a:p>
            <a:r>
              <a:rPr lang="en-US" sz="2400" b="1" dirty="0"/>
              <a:t>MPC Parameters</a:t>
            </a:r>
            <a:endParaRPr lang="en-US" sz="2400" dirty="0"/>
          </a:p>
        </p:txBody>
      </p:sp>
      <p:sp>
        <p:nvSpPr>
          <p:cNvPr id="12" name="Rectangle 11">
            <a:extLst>
              <a:ext uri="{FF2B5EF4-FFF2-40B4-BE49-F238E27FC236}">
                <a16:creationId xmlns:a16="http://schemas.microsoft.com/office/drawing/2014/main" id="{84617E87-0515-4F44-9F4E-E0B854AC7403}"/>
              </a:ext>
            </a:extLst>
          </p:cNvPr>
          <p:cNvSpPr/>
          <p:nvPr/>
        </p:nvSpPr>
        <p:spPr>
          <a:xfrm>
            <a:off x="5702327" y="2735216"/>
            <a:ext cx="2377574" cy="461665"/>
          </a:xfrm>
          <a:prstGeom prst="rect">
            <a:avLst/>
          </a:prstGeom>
        </p:spPr>
        <p:txBody>
          <a:bodyPr wrap="none">
            <a:spAutoFit/>
          </a:bodyPr>
          <a:lstStyle/>
          <a:p>
            <a:r>
              <a:rPr lang="en-US" sz="2400" b="1" dirty="0"/>
              <a:t>PD Parameters</a:t>
            </a:r>
            <a:endParaRPr lang="en-US" sz="2400" dirty="0"/>
          </a:p>
        </p:txBody>
      </p:sp>
      <p:sp>
        <p:nvSpPr>
          <p:cNvPr id="13" name="Rectangle 12">
            <a:extLst>
              <a:ext uri="{FF2B5EF4-FFF2-40B4-BE49-F238E27FC236}">
                <a16:creationId xmlns:a16="http://schemas.microsoft.com/office/drawing/2014/main" id="{C4064EAA-E77B-4610-9FC3-0A96416C3F9F}"/>
              </a:ext>
            </a:extLst>
          </p:cNvPr>
          <p:cNvSpPr/>
          <p:nvPr/>
        </p:nvSpPr>
        <p:spPr>
          <a:xfrm>
            <a:off x="5702326" y="4126116"/>
            <a:ext cx="2634054" cy="461665"/>
          </a:xfrm>
          <a:prstGeom prst="rect">
            <a:avLst/>
          </a:prstGeom>
        </p:spPr>
        <p:txBody>
          <a:bodyPr wrap="none">
            <a:spAutoFit/>
          </a:bodyPr>
          <a:lstStyle/>
          <a:p>
            <a:r>
              <a:rPr lang="en-US" sz="2400" b="1" dirty="0"/>
              <a:t>MPC Parameters</a:t>
            </a:r>
            <a:endParaRPr lang="en-US" sz="2400" dirty="0"/>
          </a:p>
        </p:txBody>
      </p:sp>
      <p:cxnSp>
        <p:nvCxnSpPr>
          <p:cNvPr id="14" name="Straight Connector 13">
            <a:extLst>
              <a:ext uri="{FF2B5EF4-FFF2-40B4-BE49-F238E27FC236}">
                <a16:creationId xmlns:a16="http://schemas.microsoft.com/office/drawing/2014/main" id="{0EF35678-7710-4025-99B1-1D2947085374}"/>
              </a:ext>
            </a:extLst>
          </p:cNvPr>
          <p:cNvCxnSpPr>
            <a:cxnSpLocks/>
          </p:cNvCxnSpPr>
          <p:nvPr/>
        </p:nvCxnSpPr>
        <p:spPr>
          <a:xfrm>
            <a:off x="5394602" y="1211486"/>
            <a:ext cx="0" cy="4445166"/>
          </a:xfrm>
          <a:prstGeom prst="line">
            <a:avLst/>
          </a:prstGeom>
          <a:ln w="19050">
            <a:solidFill>
              <a:srgbClr val="13294B"/>
            </a:solidFill>
          </a:ln>
        </p:spPr>
        <p:style>
          <a:lnRef idx="1">
            <a:schemeClr val="dk1"/>
          </a:lnRef>
          <a:fillRef idx="0">
            <a:schemeClr val="dk1"/>
          </a:fillRef>
          <a:effectRef idx="0">
            <a:schemeClr val="dk1"/>
          </a:effectRef>
          <a:fontRef idx="minor">
            <a:schemeClr val="tx1"/>
          </a:fontRef>
        </p:style>
      </p:cxnSp>
      <p:pic>
        <p:nvPicPr>
          <p:cNvPr id="19" name="Audio 18">
            <a:hlinkClick r:id="" action="ppaction://media"/>
            <a:extLst>
              <a:ext uri="{FF2B5EF4-FFF2-40B4-BE49-F238E27FC236}">
                <a16:creationId xmlns:a16="http://schemas.microsoft.com/office/drawing/2014/main" id="{6095692D-5C5F-4D27-9665-C571C5E1475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085145958"/>
      </p:ext>
    </p:extLst>
  </p:cSld>
  <p:clrMapOvr>
    <a:masterClrMapping/>
  </p:clrMapOvr>
  <mc:AlternateContent xmlns:mc="http://schemas.openxmlformats.org/markup-compatibility/2006" xmlns:p14="http://schemas.microsoft.com/office/powerpoint/2010/main">
    <mc:Choice Requires="p14">
      <p:transition spd="slow" p14:dur="2000" advTm="6357"/>
    </mc:Choice>
    <mc:Fallback xmlns="">
      <p:transition spd="slow" advTm="63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lma_blue_wide_2019" id="{2C92BE92-E332-774D-83F0-23EB9106A5A1}" vid="{F7B6555E-F2AE-B248-A5BE-DACC2550A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Alma_blue_wide_2019</Template>
  <TotalTime>772</TotalTime>
  <Words>1476</Words>
  <Application>Microsoft Office PowerPoint</Application>
  <PresentationFormat>Widescreen</PresentationFormat>
  <Paragraphs>355</Paragraphs>
  <Slides>11</Slides>
  <Notes>9</Notes>
  <HiddenSlides>0</HiddenSlides>
  <MMClips>11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Cambria Math</vt:lpstr>
      <vt:lpstr>Courier New</vt:lpstr>
      <vt:lpstr>Times New Roman</vt:lpstr>
      <vt:lpstr>Custom Design</vt:lpstr>
      <vt:lpstr>Performance Comparison Between LQR, PD, MPC for Inverted Pendulum with Actuator Dynamics &amp; Constraints</vt:lpstr>
      <vt:lpstr>Study Goals</vt:lpstr>
      <vt:lpstr>System Model </vt:lpstr>
      <vt:lpstr>Control Objective and Evaluation</vt:lpstr>
      <vt:lpstr>Linear Quadratic Regulator (LQR) &amp; Proportional-Derivative (PD) Ctrl</vt:lpstr>
      <vt:lpstr>Model Predictive Controller (MPC)</vt:lpstr>
      <vt:lpstr>PowerPoint Presentation</vt:lpstr>
      <vt:lpstr>Conclusion</vt:lpstr>
      <vt:lpstr>Appendix</vt:lpstr>
      <vt:lpstr>Appendix</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Song, Seung Yun</dc:creator>
  <cp:lastModifiedBy>Song, Seung Yun</cp:lastModifiedBy>
  <cp:revision>290</cp:revision>
  <dcterms:created xsi:type="dcterms:W3CDTF">2020-05-10T19:46:17Z</dcterms:created>
  <dcterms:modified xsi:type="dcterms:W3CDTF">2020-05-11T09:20:32Z</dcterms:modified>
</cp:coreProperties>
</file>